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82" r:id="rId2"/>
    <p:sldId id="756" r:id="rId3"/>
    <p:sldId id="742" r:id="rId4"/>
    <p:sldId id="737" r:id="rId5"/>
    <p:sldId id="783" r:id="rId6"/>
    <p:sldId id="784" r:id="rId7"/>
    <p:sldId id="770" r:id="rId8"/>
    <p:sldId id="773" r:id="rId9"/>
    <p:sldId id="774" r:id="rId10"/>
    <p:sldId id="775" r:id="rId11"/>
    <p:sldId id="772" r:id="rId12"/>
    <p:sldId id="771" r:id="rId13"/>
    <p:sldId id="767" r:id="rId14"/>
    <p:sldId id="769" r:id="rId15"/>
    <p:sldId id="776" r:id="rId16"/>
    <p:sldId id="777" r:id="rId17"/>
    <p:sldId id="782" r:id="rId18"/>
    <p:sldId id="779" r:id="rId19"/>
    <p:sldId id="780" r:id="rId20"/>
    <p:sldId id="781" r:id="rId21"/>
    <p:sldId id="778" r:id="rId22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900"/>
    <a:srgbClr val="3B4A1E"/>
    <a:srgbClr val="586D2D"/>
    <a:srgbClr val="820000"/>
    <a:srgbClr val="B2A2C7"/>
    <a:srgbClr val="37441C"/>
    <a:srgbClr val="B89D3A"/>
    <a:srgbClr val="ECD214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5B119-2325-47F5-B06C-C314DA9F76E8}" v="26" dt="2022-06-14T17:36:48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89417" autoAdjust="0"/>
  </p:normalViewPr>
  <p:slideViewPr>
    <p:cSldViewPr snapToObjects="1">
      <p:cViewPr varScale="1">
        <p:scale>
          <a:sx n="130" d="100"/>
          <a:sy n="130" d="100"/>
        </p:scale>
        <p:origin x="140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2406" y="-114"/>
      </p:cViewPr>
      <p:guideLst>
        <p:guide orient="horz" pos="2208"/>
        <p:guide pos="292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orek, Michael" userId="2c963b00-9657-40be-9b3e-687e428c81a3" providerId="ADAL" clId="{19F5B119-2325-47F5-B06C-C314DA9F76E8}"/>
    <pc:docChg chg="undo custSel addSld modSld">
      <pc:chgData name="Lazorek, Michael" userId="2c963b00-9657-40be-9b3e-687e428c81a3" providerId="ADAL" clId="{19F5B119-2325-47F5-B06C-C314DA9F76E8}" dt="2022-06-14T17:57:43.714" v="378" actId="20577"/>
      <pc:docMkLst>
        <pc:docMk/>
      </pc:docMkLst>
      <pc:sldChg chg="delSp mod">
        <pc:chgData name="Lazorek, Michael" userId="2c963b00-9657-40be-9b3e-687e428c81a3" providerId="ADAL" clId="{19F5B119-2325-47F5-B06C-C314DA9F76E8}" dt="2022-06-14T17:45:12.841" v="285" actId="478"/>
        <pc:sldMkLst>
          <pc:docMk/>
          <pc:sldMk cId="613023636" sldId="756"/>
        </pc:sldMkLst>
        <pc:picChg chg="del">
          <ac:chgData name="Lazorek, Michael" userId="2c963b00-9657-40be-9b3e-687e428c81a3" providerId="ADAL" clId="{19F5B119-2325-47F5-B06C-C314DA9F76E8}" dt="2022-06-14T17:45:12.841" v="285" actId="478"/>
          <ac:picMkLst>
            <pc:docMk/>
            <pc:sldMk cId="613023636" sldId="756"/>
            <ac:picMk id="5" creationId="{28B97F08-0A93-B8AF-D845-7A64C6FA3F40}"/>
          </ac:picMkLst>
        </pc:picChg>
      </pc:sldChg>
      <pc:sldChg chg="modSp mod">
        <pc:chgData name="Lazorek, Michael" userId="2c963b00-9657-40be-9b3e-687e428c81a3" providerId="ADAL" clId="{19F5B119-2325-47F5-B06C-C314DA9F76E8}" dt="2022-06-14T17:55:51.323" v="377" actId="20577"/>
        <pc:sldMkLst>
          <pc:docMk/>
          <pc:sldMk cId="1360787537" sldId="767"/>
        </pc:sldMkLst>
        <pc:spChg chg="mod">
          <ac:chgData name="Lazorek, Michael" userId="2c963b00-9657-40be-9b3e-687e428c81a3" providerId="ADAL" clId="{19F5B119-2325-47F5-B06C-C314DA9F76E8}" dt="2022-06-14T17:55:51.323" v="377" actId="20577"/>
          <ac:spMkLst>
            <pc:docMk/>
            <pc:sldMk cId="1360787537" sldId="767"/>
            <ac:spMk id="2" creationId="{4914790D-56E3-4B54-AA47-C6BA42FB8E24}"/>
          </ac:spMkLst>
        </pc:spChg>
      </pc:sldChg>
      <pc:sldChg chg="modSp mod">
        <pc:chgData name="Lazorek, Michael" userId="2c963b00-9657-40be-9b3e-687e428c81a3" providerId="ADAL" clId="{19F5B119-2325-47F5-B06C-C314DA9F76E8}" dt="2022-06-14T17:53:28.658" v="318" actId="20577"/>
        <pc:sldMkLst>
          <pc:docMk/>
          <pc:sldMk cId="3931446994" sldId="771"/>
        </pc:sldMkLst>
        <pc:spChg chg="mod">
          <ac:chgData name="Lazorek, Michael" userId="2c963b00-9657-40be-9b3e-687e428c81a3" providerId="ADAL" clId="{19F5B119-2325-47F5-B06C-C314DA9F76E8}" dt="2022-06-14T17:53:28.658" v="318" actId="20577"/>
          <ac:spMkLst>
            <pc:docMk/>
            <pc:sldMk cId="3931446994" sldId="771"/>
            <ac:spMk id="2" creationId="{0C5AE75D-2636-4655-923E-6CC2C10D4301}"/>
          </ac:spMkLst>
        </pc:spChg>
      </pc:sldChg>
      <pc:sldChg chg="modSp mod">
        <pc:chgData name="Lazorek, Michael" userId="2c963b00-9657-40be-9b3e-687e428c81a3" providerId="ADAL" clId="{19F5B119-2325-47F5-B06C-C314DA9F76E8}" dt="2022-06-14T17:52:09.900" v="298" actId="20577"/>
        <pc:sldMkLst>
          <pc:docMk/>
          <pc:sldMk cId="1308843680" sldId="772"/>
        </pc:sldMkLst>
        <pc:spChg chg="mod">
          <ac:chgData name="Lazorek, Michael" userId="2c963b00-9657-40be-9b3e-687e428c81a3" providerId="ADAL" clId="{19F5B119-2325-47F5-B06C-C314DA9F76E8}" dt="2022-06-14T17:52:09.900" v="298" actId="20577"/>
          <ac:spMkLst>
            <pc:docMk/>
            <pc:sldMk cId="1308843680" sldId="772"/>
            <ac:spMk id="2" creationId="{683ED28A-D7B9-4EEA-B00E-B69A00B8A5ED}"/>
          </ac:spMkLst>
        </pc:spChg>
      </pc:sldChg>
      <pc:sldChg chg="modSp mod">
        <pc:chgData name="Lazorek, Michael" userId="2c963b00-9657-40be-9b3e-687e428c81a3" providerId="ADAL" clId="{19F5B119-2325-47F5-B06C-C314DA9F76E8}" dt="2022-06-14T17:49:22.700" v="297" actId="20577"/>
        <pc:sldMkLst>
          <pc:docMk/>
          <pc:sldMk cId="3656861746" sldId="774"/>
        </pc:sldMkLst>
        <pc:spChg chg="mod">
          <ac:chgData name="Lazorek, Michael" userId="2c963b00-9657-40be-9b3e-687e428c81a3" providerId="ADAL" clId="{19F5B119-2325-47F5-B06C-C314DA9F76E8}" dt="2022-06-14T17:49:22.700" v="297" actId="20577"/>
          <ac:spMkLst>
            <pc:docMk/>
            <pc:sldMk cId="3656861746" sldId="774"/>
            <ac:spMk id="2" creationId="{49AAB9A9-95FC-4B70-9773-94BC463069BE}"/>
          </ac:spMkLst>
        </pc:spChg>
      </pc:sldChg>
      <pc:sldChg chg="modSp mod">
        <pc:chgData name="Lazorek, Michael" userId="2c963b00-9657-40be-9b3e-687e428c81a3" providerId="ADAL" clId="{19F5B119-2325-47F5-B06C-C314DA9F76E8}" dt="2022-06-14T17:57:43.714" v="378" actId="20577"/>
        <pc:sldMkLst>
          <pc:docMk/>
          <pc:sldMk cId="1245043946" sldId="776"/>
        </pc:sldMkLst>
        <pc:spChg chg="mod">
          <ac:chgData name="Lazorek, Michael" userId="2c963b00-9657-40be-9b3e-687e428c81a3" providerId="ADAL" clId="{19F5B119-2325-47F5-B06C-C314DA9F76E8}" dt="2022-06-14T17:57:43.714" v="378" actId="20577"/>
          <ac:spMkLst>
            <pc:docMk/>
            <pc:sldMk cId="1245043946" sldId="776"/>
            <ac:spMk id="2" creationId="{41BE2928-64C2-4E45-B076-8D77DC47AAD8}"/>
          </ac:spMkLst>
        </pc:spChg>
      </pc:sldChg>
      <pc:sldChg chg="modSp mod">
        <pc:chgData name="Lazorek, Michael" userId="2c963b00-9657-40be-9b3e-687e428c81a3" providerId="ADAL" clId="{19F5B119-2325-47F5-B06C-C314DA9F76E8}" dt="2022-06-14T16:06:25.650" v="140" actId="20577"/>
        <pc:sldMkLst>
          <pc:docMk/>
          <pc:sldMk cId="1797797201" sldId="779"/>
        </pc:sldMkLst>
        <pc:spChg chg="mod">
          <ac:chgData name="Lazorek, Michael" userId="2c963b00-9657-40be-9b3e-687e428c81a3" providerId="ADAL" clId="{19F5B119-2325-47F5-B06C-C314DA9F76E8}" dt="2022-06-14T16:06:25.650" v="140" actId="20577"/>
          <ac:spMkLst>
            <pc:docMk/>
            <pc:sldMk cId="1797797201" sldId="779"/>
            <ac:spMk id="2" creationId="{9D1271DB-A88C-49BA-B652-F8A9ACA4CAEA}"/>
          </ac:spMkLst>
        </pc:spChg>
      </pc:sldChg>
      <pc:sldChg chg="modSp mod">
        <pc:chgData name="Lazorek, Michael" userId="2c963b00-9657-40be-9b3e-687e428c81a3" providerId="ADAL" clId="{19F5B119-2325-47F5-B06C-C314DA9F76E8}" dt="2022-06-14T17:46:17.348" v="288" actId="20577"/>
        <pc:sldMkLst>
          <pc:docMk/>
          <pc:sldMk cId="413797739" sldId="783"/>
        </pc:sldMkLst>
        <pc:spChg chg="mod">
          <ac:chgData name="Lazorek, Michael" userId="2c963b00-9657-40be-9b3e-687e428c81a3" providerId="ADAL" clId="{19F5B119-2325-47F5-B06C-C314DA9F76E8}" dt="2022-06-14T17:46:17.348" v="288" actId="20577"/>
          <ac:spMkLst>
            <pc:docMk/>
            <pc:sldMk cId="413797739" sldId="783"/>
            <ac:spMk id="2" creationId="{71612AAE-71B8-4B97-9B4D-6242C1146832}"/>
          </ac:spMkLst>
        </pc:spChg>
        <pc:spChg chg="mod">
          <ac:chgData name="Lazorek, Michael" userId="2c963b00-9657-40be-9b3e-687e428c81a3" providerId="ADAL" clId="{19F5B119-2325-47F5-B06C-C314DA9F76E8}" dt="2022-06-14T15:59:04.734" v="26" actId="20577"/>
          <ac:spMkLst>
            <pc:docMk/>
            <pc:sldMk cId="413797739" sldId="783"/>
            <ac:spMk id="4" creationId="{DFFDB5DB-2E54-4C7A-AE95-CD578148324E}"/>
          </ac:spMkLst>
        </pc:spChg>
      </pc:sldChg>
      <pc:sldChg chg="modSp new mod">
        <pc:chgData name="Lazorek, Michael" userId="2c963b00-9657-40be-9b3e-687e428c81a3" providerId="ADAL" clId="{19F5B119-2325-47F5-B06C-C314DA9F76E8}" dt="2022-06-14T17:47:06.148" v="293" actId="20577"/>
        <pc:sldMkLst>
          <pc:docMk/>
          <pc:sldMk cId="3347150864" sldId="784"/>
        </pc:sldMkLst>
        <pc:spChg chg="mod">
          <ac:chgData name="Lazorek, Michael" userId="2c963b00-9657-40be-9b3e-687e428c81a3" providerId="ADAL" clId="{19F5B119-2325-47F5-B06C-C314DA9F76E8}" dt="2022-06-14T17:36:49.713" v="162"/>
          <ac:spMkLst>
            <pc:docMk/>
            <pc:sldMk cId="3347150864" sldId="784"/>
            <ac:spMk id="2" creationId="{51F4B5BB-36BB-45FE-81C2-14A6282D1706}"/>
          </ac:spMkLst>
        </pc:spChg>
        <pc:spChg chg="mod">
          <ac:chgData name="Lazorek, Michael" userId="2c963b00-9657-40be-9b3e-687e428c81a3" providerId="ADAL" clId="{19F5B119-2325-47F5-B06C-C314DA9F76E8}" dt="2022-06-14T17:47:06.148" v="293" actId="20577"/>
          <ac:spMkLst>
            <pc:docMk/>
            <pc:sldMk cId="3347150864" sldId="784"/>
            <ac:spMk id="4" creationId="{A1B53306-806A-4A97-BE8A-06D3B8538DC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35C1A-7BF9-4EC6-A072-BA3B8431ACD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E89FAE-6FE9-40F0-B6A2-E2C3DE22D651}">
      <dgm:prSet custT="1"/>
      <dgm:spPr/>
      <dgm:t>
        <a:bodyPr/>
        <a:lstStyle/>
        <a:p>
          <a:r>
            <a:rPr lang="en-US" sz="2400" dirty="0"/>
            <a:t>Audience will be muted throughout the session.</a:t>
          </a:r>
        </a:p>
      </dgm:t>
    </dgm:pt>
    <dgm:pt modelId="{A3275B39-7B42-4113-B2E7-45D8A6DF3F49}" type="parTrans" cxnId="{15E2D0F6-74E8-403D-B6D6-08F1ED06E2DF}">
      <dgm:prSet/>
      <dgm:spPr/>
      <dgm:t>
        <a:bodyPr/>
        <a:lstStyle/>
        <a:p>
          <a:endParaRPr lang="en-US" sz="2400"/>
        </a:p>
      </dgm:t>
    </dgm:pt>
    <dgm:pt modelId="{62DAEF32-00EA-4A67-B497-95A0B30F7E98}" type="sibTrans" cxnId="{15E2D0F6-74E8-403D-B6D6-08F1ED06E2DF}">
      <dgm:prSet/>
      <dgm:spPr/>
      <dgm:t>
        <a:bodyPr/>
        <a:lstStyle/>
        <a:p>
          <a:endParaRPr lang="en-US" sz="2400"/>
        </a:p>
      </dgm:t>
    </dgm:pt>
    <dgm:pt modelId="{987A6D89-1928-4485-95E4-9C57EACFF859}">
      <dgm:prSet custT="1"/>
      <dgm:spPr/>
      <dgm:t>
        <a:bodyPr/>
        <a:lstStyle/>
        <a:p>
          <a:r>
            <a:rPr lang="en-US" sz="2400" dirty="0"/>
            <a:t>Comment/Question? </a:t>
          </a:r>
          <a:br>
            <a:rPr lang="en-US" sz="2400" dirty="0"/>
          </a:br>
          <a:r>
            <a:rPr lang="en-US" sz="2400" dirty="0"/>
            <a:t>Use the chat function.</a:t>
          </a:r>
        </a:p>
      </dgm:t>
    </dgm:pt>
    <dgm:pt modelId="{3B11C628-F4C4-4758-9F0E-42F35BED252F}" type="parTrans" cxnId="{D1C49944-D836-4776-A106-537E4E514497}">
      <dgm:prSet/>
      <dgm:spPr/>
      <dgm:t>
        <a:bodyPr/>
        <a:lstStyle/>
        <a:p>
          <a:endParaRPr lang="en-US" sz="2400"/>
        </a:p>
      </dgm:t>
    </dgm:pt>
    <dgm:pt modelId="{1D099614-98F6-4FBE-86AE-E0B2CA32FAF8}" type="sibTrans" cxnId="{D1C49944-D836-4776-A106-537E4E514497}">
      <dgm:prSet/>
      <dgm:spPr/>
      <dgm:t>
        <a:bodyPr/>
        <a:lstStyle/>
        <a:p>
          <a:endParaRPr lang="en-US" sz="2400"/>
        </a:p>
      </dgm:t>
    </dgm:pt>
    <dgm:pt modelId="{902E8271-3424-4206-96E4-E7FDD60BD61C}">
      <dgm:prSet custT="1"/>
      <dgm:spPr/>
      <dgm:t>
        <a:bodyPr/>
        <a:lstStyle/>
        <a:p>
          <a:r>
            <a:rPr lang="en-US" sz="2400" dirty="0"/>
            <a:t>This meeting will be recorded for later viewing.</a:t>
          </a:r>
        </a:p>
      </dgm:t>
    </dgm:pt>
    <dgm:pt modelId="{E176F2DF-A284-47FC-92B3-10C30C17B9FA}" type="parTrans" cxnId="{F99F44A1-2791-4CE5-B8E0-4F2F0A873BC5}">
      <dgm:prSet/>
      <dgm:spPr/>
      <dgm:t>
        <a:bodyPr/>
        <a:lstStyle/>
        <a:p>
          <a:endParaRPr lang="en-US" sz="2400"/>
        </a:p>
      </dgm:t>
    </dgm:pt>
    <dgm:pt modelId="{F4A3C441-3629-4F60-9750-C0B8C8C59FE3}" type="sibTrans" cxnId="{F99F44A1-2791-4CE5-B8E0-4F2F0A873BC5}">
      <dgm:prSet/>
      <dgm:spPr/>
      <dgm:t>
        <a:bodyPr/>
        <a:lstStyle/>
        <a:p>
          <a:endParaRPr lang="en-US" sz="2400"/>
        </a:p>
      </dgm:t>
    </dgm:pt>
    <dgm:pt modelId="{926A4620-CAF0-4B87-A15A-0A2BB723CE45}">
      <dgm:prSet custT="1"/>
      <dgm:spPr/>
      <dgm:t>
        <a:bodyPr/>
        <a:lstStyle/>
        <a:p>
          <a:r>
            <a:rPr lang="en-US" sz="2400" dirty="0"/>
            <a:t>Follow us on LinkedIn: CWLS - Canadian Well Logging Society</a:t>
          </a:r>
        </a:p>
      </dgm:t>
    </dgm:pt>
    <dgm:pt modelId="{A6E8EE5A-878C-4310-9747-D67CC52D2CD0}" type="sibTrans" cxnId="{1408BA25-069E-42B1-BE6B-59815EB1B949}">
      <dgm:prSet/>
      <dgm:spPr/>
      <dgm:t>
        <a:bodyPr/>
        <a:lstStyle/>
        <a:p>
          <a:endParaRPr lang="en-US" sz="2400"/>
        </a:p>
      </dgm:t>
    </dgm:pt>
    <dgm:pt modelId="{2A3E8494-F7FF-43FC-8A00-E69EEB329BA2}" type="parTrans" cxnId="{1408BA25-069E-42B1-BE6B-59815EB1B949}">
      <dgm:prSet/>
      <dgm:spPr/>
      <dgm:t>
        <a:bodyPr/>
        <a:lstStyle/>
        <a:p>
          <a:endParaRPr lang="en-US" sz="2400"/>
        </a:p>
      </dgm:t>
    </dgm:pt>
    <dgm:pt modelId="{20DB6A8D-F949-45BC-862B-66E8264FF392}" type="pres">
      <dgm:prSet presAssocID="{2C535C1A-7BF9-4EC6-A072-BA3B8431ACD2}" presName="Name0" presStyleCnt="0">
        <dgm:presLayoutVars>
          <dgm:dir/>
          <dgm:resizeHandles val="exact"/>
        </dgm:presLayoutVars>
      </dgm:prSet>
      <dgm:spPr/>
    </dgm:pt>
    <dgm:pt modelId="{22AC7421-69FF-42EB-85F4-006F5D64C9E0}" type="pres">
      <dgm:prSet presAssocID="{A9E89FAE-6FE9-40F0-B6A2-E2C3DE22D651}" presName="composite" presStyleCnt="0"/>
      <dgm:spPr/>
    </dgm:pt>
    <dgm:pt modelId="{82AA7B4C-CEC2-4620-8DF4-D2A856600C5E}" type="pres">
      <dgm:prSet presAssocID="{A9E89FAE-6FE9-40F0-B6A2-E2C3DE22D651}" presName="rect1" presStyleLbl="trAlignAcc1" presStyleIdx="0" presStyleCnt="4">
        <dgm:presLayoutVars>
          <dgm:bulletEnabled val="1"/>
        </dgm:presLayoutVars>
      </dgm:prSet>
      <dgm:spPr/>
    </dgm:pt>
    <dgm:pt modelId="{BE092441-AB56-442E-BD97-0657E12862BD}" type="pres">
      <dgm:prSet presAssocID="{A9E89FAE-6FE9-40F0-B6A2-E2C3DE22D651}" presName="rect2" presStyleLbl="fgImgPlace1" presStyleIdx="0" presStyleCnt="4"/>
      <dgm:spPr>
        <a:solidFill>
          <a:schemeClr val="accent5">
            <a:lumMod val="20000"/>
            <a:lumOff val="80000"/>
          </a:schemeClr>
        </a:solidFill>
      </dgm:spPr>
    </dgm:pt>
    <dgm:pt modelId="{1661BBAC-23A3-4B59-9D19-12BE50800232}" type="pres">
      <dgm:prSet presAssocID="{62DAEF32-00EA-4A67-B497-95A0B30F7E98}" presName="sibTrans" presStyleCnt="0"/>
      <dgm:spPr/>
    </dgm:pt>
    <dgm:pt modelId="{C8A4DC88-E721-424C-836F-BCEB464C296A}" type="pres">
      <dgm:prSet presAssocID="{987A6D89-1928-4485-95E4-9C57EACFF859}" presName="composite" presStyleCnt="0"/>
      <dgm:spPr/>
    </dgm:pt>
    <dgm:pt modelId="{824440E0-6D04-4D1F-BCC7-A1A7BAAC6DB7}" type="pres">
      <dgm:prSet presAssocID="{987A6D89-1928-4485-95E4-9C57EACFF859}" presName="rect1" presStyleLbl="trAlignAcc1" presStyleIdx="1" presStyleCnt="4">
        <dgm:presLayoutVars>
          <dgm:bulletEnabled val="1"/>
        </dgm:presLayoutVars>
      </dgm:prSet>
      <dgm:spPr/>
    </dgm:pt>
    <dgm:pt modelId="{F6C7530B-C70A-4103-BCE4-6F6837C04DD8}" type="pres">
      <dgm:prSet presAssocID="{987A6D89-1928-4485-95E4-9C57EACFF859}" presName="rect2" presStyleLbl="fgImgPlace1" presStyleIdx="1" presStyleCnt="4" custLinFactNeighborX="-129" custLinFactNeighborY="2024"/>
      <dgm:spPr>
        <a:solidFill>
          <a:schemeClr val="accent5">
            <a:lumMod val="40000"/>
            <a:lumOff val="60000"/>
          </a:schemeClr>
        </a:solidFill>
      </dgm:spPr>
    </dgm:pt>
    <dgm:pt modelId="{FC20ECD3-0928-4BB4-9F9A-4440266650A4}" type="pres">
      <dgm:prSet presAssocID="{1D099614-98F6-4FBE-86AE-E0B2CA32FAF8}" presName="sibTrans" presStyleCnt="0"/>
      <dgm:spPr/>
    </dgm:pt>
    <dgm:pt modelId="{69B05C5C-ACBE-49D8-87BF-214448AE55C0}" type="pres">
      <dgm:prSet presAssocID="{902E8271-3424-4206-96E4-E7FDD60BD61C}" presName="composite" presStyleCnt="0"/>
      <dgm:spPr/>
    </dgm:pt>
    <dgm:pt modelId="{2E5794B0-092A-4786-AAFF-B0436BB9DBCC}" type="pres">
      <dgm:prSet presAssocID="{902E8271-3424-4206-96E4-E7FDD60BD61C}" presName="rect1" presStyleLbl="trAlignAcc1" presStyleIdx="2" presStyleCnt="4" custLinFactNeighborY="1049">
        <dgm:presLayoutVars>
          <dgm:bulletEnabled val="1"/>
        </dgm:presLayoutVars>
      </dgm:prSet>
      <dgm:spPr/>
    </dgm:pt>
    <dgm:pt modelId="{F08E76B9-CF55-4A0F-A7BF-F60E871E0FA9}" type="pres">
      <dgm:prSet presAssocID="{902E8271-3424-4206-96E4-E7FDD60BD61C}" presName="rect2" presStyleLbl="fgImgPlace1" presStyleIdx="2" presStyleCnt="4"/>
      <dgm:spPr>
        <a:solidFill>
          <a:schemeClr val="accent5">
            <a:lumMod val="40000"/>
            <a:lumOff val="60000"/>
          </a:schemeClr>
        </a:solidFill>
      </dgm:spPr>
    </dgm:pt>
    <dgm:pt modelId="{2355BFB2-DB74-4F48-8E3C-F6C2AF5A2973}" type="pres">
      <dgm:prSet presAssocID="{F4A3C441-3629-4F60-9750-C0B8C8C59FE3}" presName="sibTrans" presStyleCnt="0"/>
      <dgm:spPr/>
    </dgm:pt>
    <dgm:pt modelId="{D3558CEA-D184-4CAB-B507-C8C39667D919}" type="pres">
      <dgm:prSet presAssocID="{926A4620-CAF0-4B87-A15A-0A2BB723CE45}" presName="composite" presStyleCnt="0"/>
      <dgm:spPr/>
    </dgm:pt>
    <dgm:pt modelId="{9F159752-6149-4155-8E5D-87BAD90DEB1D}" type="pres">
      <dgm:prSet presAssocID="{926A4620-CAF0-4B87-A15A-0A2BB723CE45}" presName="rect1" presStyleLbl="trAlignAcc1" presStyleIdx="3" presStyleCnt="4">
        <dgm:presLayoutVars>
          <dgm:bulletEnabled val="1"/>
        </dgm:presLayoutVars>
      </dgm:prSet>
      <dgm:spPr/>
    </dgm:pt>
    <dgm:pt modelId="{E7928E48-553D-4140-AD75-A63A823C7586}" type="pres">
      <dgm:prSet presAssocID="{926A4620-CAF0-4B87-A15A-0A2BB723CE45}" presName="rect2" presStyleLbl="fgImgPlace1" presStyleIdx="3" presStyleCnt="4" custLinFactNeighborY="2795"/>
      <dgm:spPr/>
    </dgm:pt>
  </dgm:ptLst>
  <dgm:cxnLst>
    <dgm:cxn modelId="{1408BA25-069E-42B1-BE6B-59815EB1B949}" srcId="{2C535C1A-7BF9-4EC6-A072-BA3B8431ACD2}" destId="{926A4620-CAF0-4B87-A15A-0A2BB723CE45}" srcOrd="3" destOrd="0" parTransId="{2A3E8494-F7FF-43FC-8A00-E69EEB329BA2}" sibTransId="{A6E8EE5A-878C-4310-9747-D67CC52D2CD0}"/>
    <dgm:cxn modelId="{D5D7AE33-6068-497D-AF15-A6B49F4E99E5}" type="presOf" srcId="{A9E89FAE-6FE9-40F0-B6A2-E2C3DE22D651}" destId="{82AA7B4C-CEC2-4620-8DF4-D2A856600C5E}" srcOrd="0" destOrd="0" presId="urn:microsoft.com/office/officeart/2008/layout/PictureStrips"/>
    <dgm:cxn modelId="{D1C49944-D836-4776-A106-537E4E514497}" srcId="{2C535C1A-7BF9-4EC6-A072-BA3B8431ACD2}" destId="{987A6D89-1928-4485-95E4-9C57EACFF859}" srcOrd="1" destOrd="0" parTransId="{3B11C628-F4C4-4758-9F0E-42F35BED252F}" sibTransId="{1D099614-98F6-4FBE-86AE-E0B2CA32FAF8}"/>
    <dgm:cxn modelId="{F99F44A1-2791-4CE5-B8E0-4F2F0A873BC5}" srcId="{2C535C1A-7BF9-4EC6-A072-BA3B8431ACD2}" destId="{902E8271-3424-4206-96E4-E7FDD60BD61C}" srcOrd="2" destOrd="0" parTransId="{E176F2DF-A284-47FC-92B3-10C30C17B9FA}" sibTransId="{F4A3C441-3629-4F60-9750-C0B8C8C59FE3}"/>
    <dgm:cxn modelId="{C2F558A6-AC31-4B45-A6B1-F194F4E648C2}" type="presOf" srcId="{2C535C1A-7BF9-4EC6-A072-BA3B8431ACD2}" destId="{20DB6A8D-F949-45BC-862B-66E8264FF392}" srcOrd="0" destOrd="0" presId="urn:microsoft.com/office/officeart/2008/layout/PictureStrips"/>
    <dgm:cxn modelId="{F04331C5-0DD0-4651-9875-B69EF1F1ECF4}" type="presOf" srcId="{987A6D89-1928-4485-95E4-9C57EACFF859}" destId="{824440E0-6D04-4D1F-BCC7-A1A7BAAC6DB7}" srcOrd="0" destOrd="0" presId="urn:microsoft.com/office/officeart/2008/layout/PictureStrips"/>
    <dgm:cxn modelId="{D60B87DF-3461-4898-869A-08FF640D61B9}" type="presOf" srcId="{926A4620-CAF0-4B87-A15A-0A2BB723CE45}" destId="{9F159752-6149-4155-8E5D-87BAD90DEB1D}" srcOrd="0" destOrd="0" presId="urn:microsoft.com/office/officeart/2008/layout/PictureStrips"/>
    <dgm:cxn modelId="{1DB1F3F4-B4AA-4E76-B0E7-A94780BE6DEE}" type="presOf" srcId="{902E8271-3424-4206-96E4-E7FDD60BD61C}" destId="{2E5794B0-092A-4786-AAFF-B0436BB9DBCC}" srcOrd="0" destOrd="0" presId="urn:microsoft.com/office/officeart/2008/layout/PictureStrips"/>
    <dgm:cxn modelId="{15E2D0F6-74E8-403D-B6D6-08F1ED06E2DF}" srcId="{2C535C1A-7BF9-4EC6-A072-BA3B8431ACD2}" destId="{A9E89FAE-6FE9-40F0-B6A2-E2C3DE22D651}" srcOrd="0" destOrd="0" parTransId="{A3275B39-7B42-4113-B2E7-45D8A6DF3F49}" sibTransId="{62DAEF32-00EA-4A67-B497-95A0B30F7E98}"/>
    <dgm:cxn modelId="{25ED3979-C289-4EFB-8769-E62862615850}" type="presParOf" srcId="{20DB6A8D-F949-45BC-862B-66E8264FF392}" destId="{22AC7421-69FF-42EB-85F4-006F5D64C9E0}" srcOrd="0" destOrd="0" presId="urn:microsoft.com/office/officeart/2008/layout/PictureStrips"/>
    <dgm:cxn modelId="{B1FE4E79-0066-42B8-BF8D-6DE0D2D68084}" type="presParOf" srcId="{22AC7421-69FF-42EB-85F4-006F5D64C9E0}" destId="{82AA7B4C-CEC2-4620-8DF4-D2A856600C5E}" srcOrd="0" destOrd="0" presId="urn:microsoft.com/office/officeart/2008/layout/PictureStrips"/>
    <dgm:cxn modelId="{2A67D7AA-D5CB-407D-AC30-96AB3A315554}" type="presParOf" srcId="{22AC7421-69FF-42EB-85F4-006F5D64C9E0}" destId="{BE092441-AB56-442E-BD97-0657E12862BD}" srcOrd="1" destOrd="0" presId="urn:microsoft.com/office/officeart/2008/layout/PictureStrips"/>
    <dgm:cxn modelId="{8C47936D-48E1-4D59-86D8-8B8FCFA63444}" type="presParOf" srcId="{20DB6A8D-F949-45BC-862B-66E8264FF392}" destId="{1661BBAC-23A3-4B59-9D19-12BE50800232}" srcOrd="1" destOrd="0" presId="urn:microsoft.com/office/officeart/2008/layout/PictureStrips"/>
    <dgm:cxn modelId="{6E2174DB-485B-4C56-B257-12AF2C496562}" type="presParOf" srcId="{20DB6A8D-F949-45BC-862B-66E8264FF392}" destId="{C8A4DC88-E721-424C-836F-BCEB464C296A}" srcOrd="2" destOrd="0" presId="urn:microsoft.com/office/officeart/2008/layout/PictureStrips"/>
    <dgm:cxn modelId="{EC638A53-AC02-4D30-B466-310A234AD5E0}" type="presParOf" srcId="{C8A4DC88-E721-424C-836F-BCEB464C296A}" destId="{824440E0-6D04-4D1F-BCC7-A1A7BAAC6DB7}" srcOrd="0" destOrd="0" presId="urn:microsoft.com/office/officeart/2008/layout/PictureStrips"/>
    <dgm:cxn modelId="{0DE3B311-F571-4B90-90D5-61C4A3A33B8A}" type="presParOf" srcId="{C8A4DC88-E721-424C-836F-BCEB464C296A}" destId="{F6C7530B-C70A-4103-BCE4-6F6837C04DD8}" srcOrd="1" destOrd="0" presId="urn:microsoft.com/office/officeart/2008/layout/PictureStrips"/>
    <dgm:cxn modelId="{5FA515A1-8D51-460F-ACAD-9FFF5C239FD4}" type="presParOf" srcId="{20DB6A8D-F949-45BC-862B-66E8264FF392}" destId="{FC20ECD3-0928-4BB4-9F9A-4440266650A4}" srcOrd="3" destOrd="0" presId="urn:microsoft.com/office/officeart/2008/layout/PictureStrips"/>
    <dgm:cxn modelId="{558B65EA-C145-49AE-9210-DF784A477A94}" type="presParOf" srcId="{20DB6A8D-F949-45BC-862B-66E8264FF392}" destId="{69B05C5C-ACBE-49D8-87BF-214448AE55C0}" srcOrd="4" destOrd="0" presId="urn:microsoft.com/office/officeart/2008/layout/PictureStrips"/>
    <dgm:cxn modelId="{C072633A-8A26-4A30-A5B2-B79C72A2BB35}" type="presParOf" srcId="{69B05C5C-ACBE-49D8-87BF-214448AE55C0}" destId="{2E5794B0-092A-4786-AAFF-B0436BB9DBCC}" srcOrd="0" destOrd="0" presId="urn:microsoft.com/office/officeart/2008/layout/PictureStrips"/>
    <dgm:cxn modelId="{432F69B5-7A38-43DF-B31D-DE3BF4098B58}" type="presParOf" srcId="{69B05C5C-ACBE-49D8-87BF-214448AE55C0}" destId="{F08E76B9-CF55-4A0F-A7BF-F60E871E0FA9}" srcOrd="1" destOrd="0" presId="urn:microsoft.com/office/officeart/2008/layout/PictureStrips"/>
    <dgm:cxn modelId="{6171E34D-A451-4FFC-9668-52F6B86A6E2B}" type="presParOf" srcId="{20DB6A8D-F949-45BC-862B-66E8264FF392}" destId="{2355BFB2-DB74-4F48-8E3C-F6C2AF5A2973}" srcOrd="5" destOrd="0" presId="urn:microsoft.com/office/officeart/2008/layout/PictureStrips"/>
    <dgm:cxn modelId="{2954271E-F0B3-45DE-AD13-19CDA200ED6B}" type="presParOf" srcId="{20DB6A8D-F949-45BC-862B-66E8264FF392}" destId="{D3558CEA-D184-4CAB-B507-C8C39667D919}" srcOrd="6" destOrd="0" presId="urn:microsoft.com/office/officeart/2008/layout/PictureStrips"/>
    <dgm:cxn modelId="{3C40381F-82AB-4D88-A435-1EF589CA1081}" type="presParOf" srcId="{D3558CEA-D184-4CAB-B507-C8C39667D919}" destId="{9F159752-6149-4155-8E5D-87BAD90DEB1D}" srcOrd="0" destOrd="0" presId="urn:microsoft.com/office/officeart/2008/layout/PictureStrips"/>
    <dgm:cxn modelId="{161E7520-0D26-417C-858C-35F6D89B3B52}" type="presParOf" srcId="{D3558CEA-D184-4CAB-B507-C8C39667D919}" destId="{E7928E48-553D-4140-AD75-A63A823C75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A7B4C-CEC2-4620-8DF4-D2A856600C5E}">
      <dsp:nvSpPr>
        <dsp:cNvPr id="0" name=""/>
        <dsp:cNvSpPr/>
      </dsp:nvSpPr>
      <dsp:spPr>
        <a:xfrm>
          <a:off x="163529" y="338109"/>
          <a:ext cx="3896630" cy="121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78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Audience will be muted throughout the session.</a:t>
          </a:r>
        </a:p>
      </dsp:txBody>
      <dsp:txXfrm>
        <a:off x="163529" y="338109"/>
        <a:ext cx="3896630" cy="1217697"/>
      </dsp:txXfrm>
    </dsp:sp>
    <dsp:sp modelId="{BE092441-AB56-442E-BD97-0657E12862BD}">
      <dsp:nvSpPr>
        <dsp:cNvPr id="0" name=""/>
        <dsp:cNvSpPr/>
      </dsp:nvSpPr>
      <dsp:spPr>
        <a:xfrm>
          <a:off x="1169" y="162220"/>
          <a:ext cx="852388" cy="127858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440E0-6D04-4D1F-BCC7-A1A7BAAC6DB7}">
      <dsp:nvSpPr>
        <dsp:cNvPr id="0" name=""/>
        <dsp:cNvSpPr/>
      </dsp:nvSpPr>
      <dsp:spPr>
        <a:xfrm>
          <a:off x="4381893" y="338109"/>
          <a:ext cx="3896630" cy="121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78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Comment/Question? </a:t>
          </a:r>
          <a:br>
            <a:rPr lang="en-US" sz="2400" kern="1200" dirty="0"/>
          </a:br>
          <a:r>
            <a:rPr lang="en-US" sz="2400" kern="1200" dirty="0"/>
            <a:t>Use the chat function.</a:t>
          </a:r>
        </a:p>
      </dsp:txBody>
      <dsp:txXfrm>
        <a:off x="4381893" y="338109"/>
        <a:ext cx="3896630" cy="1217697"/>
      </dsp:txXfrm>
    </dsp:sp>
    <dsp:sp modelId="{F6C7530B-C70A-4103-BCE4-6F6837C04DD8}">
      <dsp:nvSpPr>
        <dsp:cNvPr id="0" name=""/>
        <dsp:cNvSpPr/>
      </dsp:nvSpPr>
      <dsp:spPr>
        <a:xfrm>
          <a:off x="4218434" y="188098"/>
          <a:ext cx="852388" cy="127858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794B0-092A-4786-AAFF-B0436BB9DBCC}">
      <dsp:nvSpPr>
        <dsp:cNvPr id="0" name=""/>
        <dsp:cNvSpPr/>
      </dsp:nvSpPr>
      <dsp:spPr>
        <a:xfrm>
          <a:off x="163529" y="1883829"/>
          <a:ext cx="3896630" cy="121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78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This meeting will be recorded for later viewing.</a:t>
          </a:r>
        </a:p>
      </dsp:txBody>
      <dsp:txXfrm>
        <a:off x="163529" y="1883829"/>
        <a:ext cx="3896630" cy="1217697"/>
      </dsp:txXfrm>
    </dsp:sp>
    <dsp:sp modelId="{F08E76B9-CF55-4A0F-A7BF-F60E871E0FA9}">
      <dsp:nvSpPr>
        <dsp:cNvPr id="0" name=""/>
        <dsp:cNvSpPr/>
      </dsp:nvSpPr>
      <dsp:spPr>
        <a:xfrm>
          <a:off x="1169" y="1695165"/>
          <a:ext cx="852388" cy="127858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59752-6149-4155-8E5D-87BAD90DEB1D}">
      <dsp:nvSpPr>
        <dsp:cNvPr id="0" name=""/>
        <dsp:cNvSpPr/>
      </dsp:nvSpPr>
      <dsp:spPr>
        <a:xfrm>
          <a:off x="4381893" y="1871055"/>
          <a:ext cx="3896630" cy="121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78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Follow us on LinkedIn: CWLS - Canadian Well Logging Society</a:t>
          </a:r>
        </a:p>
      </dsp:txBody>
      <dsp:txXfrm>
        <a:off x="4381893" y="1871055"/>
        <a:ext cx="3896630" cy="1217697"/>
      </dsp:txXfrm>
    </dsp:sp>
    <dsp:sp modelId="{E7928E48-553D-4140-AD75-A63A823C7586}">
      <dsp:nvSpPr>
        <dsp:cNvPr id="0" name=""/>
        <dsp:cNvSpPr/>
      </dsp:nvSpPr>
      <dsp:spPr>
        <a:xfrm>
          <a:off x="4219533" y="1730902"/>
          <a:ext cx="852388" cy="127858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4D7ED27E-CEC1-4EED-94DA-C3B55433333D}" type="datetimeFigureOut">
              <a:rPr lang="en-CA" smtClean="0"/>
              <a:t>2022-06-14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7E0538D2-0498-448A-B832-9963590B58C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28435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1D783EB9-BDB8-4C34-AAEA-FAB5F74862D6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2" rIns="93122" bIns="465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22" tIns="46562" rIns="93122" bIns="465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B78B3308-ECC2-471F-89A1-0D940358C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717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F2625-E0DB-4D5D-A7CF-F3FBDC76B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3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F2625-E0DB-4D5D-A7CF-F3FBDC76B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7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09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B3308-ECC2-471F-89A1-0D940358C5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5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21294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768543" y="1536635"/>
            <a:ext cx="6028208" cy="466281"/>
          </a:xfrm>
        </p:spPr>
        <p:txBody>
          <a:bodyPr wrap="square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2700" b="1" i="0" kern="12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 descr="Image result for cwls">
            <a:extLst>
              <a:ext uri="{FF2B5EF4-FFF2-40B4-BE49-F238E27FC236}">
                <a16:creationId xmlns:a16="http://schemas.microsoft.com/office/drawing/2014/main" id="{9F9E9914-0F34-48C0-86F0-F2524B168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9" y="456515"/>
            <a:ext cx="1499955" cy="14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32" y="1200151"/>
            <a:ext cx="8563781" cy="3394472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Courier New" pitchFamily="49" charset="0"/>
              <a:buChar char="­"/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 marL="2971800" indent="-228600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343400" y="4868863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87E2-84BB-4B0E-AAAC-152B519ADB5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1926" y="58294"/>
            <a:ext cx="6649008" cy="558722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200" b="1" i="0" kern="1200" cap="all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65000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589720"/>
            <a:ext cx="863473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cwls">
            <a:extLst>
              <a:ext uri="{FF2B5EF4-FFF2-40B4-BE49-F238E27FC236}">
                <a16:creationId xmlns:a16="http://schemas.microsoft.com/office/drawing/2014/main" id="{63719776-9208-4B04-BB39-C7F359AF8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32" y="96475"/>
            <a:ext cx="1216947" cy="12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84" y="1234440"/>
            <a:ext cx="4114800" cy="336042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Courier New" pitchFamily="49" charset="0"/>
              <a:buChar char="­"/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 marL="2971800" indent="-228600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                          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09160" y="1234440"/>
            <a:ext cx="4114800" cy="33604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343400" y="4868863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87E2-84BB-4B0E-AAAC-152B519ADB53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0" y="589720"/>
            <a:ext cx="863473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1926" y="58294"/>
            <a:ext cx="6649008" cy="558722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200" b="1" i="0" kern="1200" cap="all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65000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 descr="Image result for cwls">
            <a:extLst>
              <a:ext uri="{FF2B5EF4-FFF2-40B4-BE49-F238E27FC236}">
                <a16:creationId xmlns:a16="http://schemas.microsoft.com/office/drawing/2014/main" id="{CD95D2D5-0577-43BF-85BF-C7A46A84FA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32" y="96475"/>
            <a:ext cx="1216947" cy="12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D44548-F590-4FBB-BD35-BF711BBCACD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957265" y="4733926"/>
            <a:ext cx="2895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www.cwls.org</a:t>
            </a:r>
          </a:p>
        </p:txBody>
      </p:sp>
    </p:spTree>
    <p:extLst>
      <p:ext uri="{BB962C8B-B14F-4D97-AF65-F5344CB8AC3E}">
        <p14:creationId xmlns:p14="http://schemas.microsoft.com/office/powerpoint/2010/main" val="176212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pg.org/" TargetMode="External"/><Relationship Id="rId2" Type="http://schemas.openxmlformats.org/officeDocument/2006/relationships/hyperlink" Target="https://www.cwls.org/wp-content/uploads/2022/06/CWLS-CSPG-FAQ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wls.org" TargetMode="External"/><Relationship Id="rId4" Type="http://schemas.openxmlformats.org/officeDocument/2006/relationships/hyperlink" Target="https://www.cspg.org/common/Uploaded%20files/pdfs/documents/CSPGCWLSFAQs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lh4.googleusercontent.com/SJ-wjv_vpazjCIC6CFQCdv9axx6fN892zy4Xjb8JZa5MmQHNNLwgwXYO209ipy5cH87_7nmC-qyshpZfj8nGnfCKpbMTzkdvYopDzQamGGduaXViSim83fOMuuEq" TargetMode="External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https://lh3.googleusercontent.com/Bbv1wINnV5BAKBdhTsO1TmUjalQbyjGLyuRmslbPd7QJt6gxFHlKZGnkQgnOj5i6qQG9VkPLak1TZ5umyCTNVSCHncWnO6Fs7nEjxe9XyqfNxZUyFn49kXnVriuA" TargetMode="External"/><Relationship Id="rId10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openxmlformats.org/officeDocument/2006/relationships/image" Target="https://lh3.googleusercontent.com/pFLjMXAm0myK--7Q-sRGveryy_lBnOb4K7Brbl_TMGfINCfw3tcxXdxlQtpJ2BtdcEKgODg3nhoToBhkNBSFYg2d20V1Mn_HDqI4DTVW7EmHt8AbN_DUxTGOutf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wl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630" y="276495"/>
            <a:ext cx="8250162" cy="11672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tx1"/>
                </a:solidFill>
                <a:latin typeface="+mn-lt"/>
              </a:rPr>
              <a:t>welcome to the CWLS</a:t>
            </a:r>
            <a:br>
              <a:rPr lang="en-CA" sz="3600" dirty="0">
                <a:solidFill>
                  <a:schemeClr val="tx1"/>
                </a:solidFill>
                <a:latin typeface="+mn-lt"/>
              </a:rPr>
            </a:br>
            <a:r>
              <a:rPr lang="en-CA" sz="3600" dirty="0">
                <a:solidFill>
                  <a:schemeClr val="tx1"/>
                </a:solidFill>
                <a:latin typeface="+mn-lt"/>
              </a:rPr>
              <a:t>June Special Meeting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br>
              <a:rPr lang="en-CA" sz="3600" dirty="0">
                <a:solidFill>
                  <a:schemeClr val="tx1"/>
                </a:solidFill>
                <a:latin typeface="+mn-lt"/>
              </a:rPr>
            </a:b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C5B97-5F56-C546-9C21-0A083F2DCE38}"/>
              </a:ext>
            </a:extLst>
          </p:cNvPr>
          <p:cNvSpPr/>
          <p:nvPr/>
        </p:nvSpPr>
        <p:spPr>
          <a:xfrm>
            <a:off x="2688913" y="2340917"/>
            <a:ext cx="5355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WE WILL START IN A FEW MINUTES….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5942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C6610E-3A94-4C81-A7A3-25B91241E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5" y="726545"/>
            <a:ext cx="5515628" cy="4185465"/>
          </a:xfr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CFCBA-A60D-430A-A162-17CF87B97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8C2ECC-2A0C-4359-A971-A0A8EFA8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CSPG Structure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A23B35-8074-456A-84B5-555463A7F027}"/>
              </a:ext>
            </a:extLst>
          </p:cNvPr>
          <p:cNvGrpSpPr/>
          <p:nvPr/>
        </p:nvGrpSpPr>
        <p:grpSpPr>
          <a:xfrm>
            <a:off x="5229147" y="2526697"/>
            <a:ext cx="2790310" cy="246221"/>
            <a:chOff x="5229147" y="2526697"/>
            <a:chExt cx="2790310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85BF70-D74C-49F4-B60C-C2F0FA58A6C0}"/>
                </a:ext>
              </a:extLst>
            </p:cNvPr>
            <p:cNvSpPr txBox="1"/>
            <p:nvPr/>
          </p:nvSpPr>
          <p:spPr>
            <a:xfrm>
              <a:off x="6264262" y="2526697"/>
              <a:ext cx="1755195" cy="2462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sz="1000" dirty="0">
                  <a:solidFill>
                    <a:schemeClr val="bg1"/>
                  </a:solidFill>
                </a:rPr>
                <a:t>Canadian Well Logging Society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722A71-8442-49E1-BE6A-8EE20512D309}"/>
                </a:ext>
              </a:extLst>
            </p:cNvPr>
            <p:cNvCxnSpPr>
              <a:cxnSpLocks/>
            </p:cNvCxnSpPr>
            <p:nvPr/>
          </p:nvCxnSpPr>
          <p:spPr>
            <a:xfrm>
              <a:off x="5229147" y="2646635"/>
              <a:ext cx="10351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1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3ED28A-D7B9-4EEA-B00E-B69A00B8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CWLS has seen flat membership growth over the past number of years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While w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have a very strong and active membership, the demographics are changing at the same time as the energy landscape is evolving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While we have a strong savings and investment portfolio, we have taken losses over the past years and we do not have many sources of revenue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Our share of </a:t>
            </a:r>
            <a:r>
              <a:rPr lang="en-US" sz="2400" dirty="0" err="1">
                <a:latin typeface="Calibri" panose="020F0502020204030204" pitchFamily="34" charset="0"/>
              </a:rPr>
              <a:t>GeoConvention</a:t>
            </a:r>
            <a:r>
              <a:rPr lang="en-US" sz="2400" dirty="0">
                <a:latin typeface="Calibri" panose="020F0502020204030204" pitchFamily="34" charset="0"/>
              </a:rPr>
              <a:t> proceeds has been drastically reduced due to lack of technical contributions/talks/posters and attendance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Corporate sponsorship has been hard to come by</a:t>
            </a: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53AB3-3D4D-4BE4-BF08-0FE7FF340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468DED-CC35-43C4-BADE-5704819B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continue as the CWLS?</a:t>
            </a:r>
          </a:p>
        </p:txBody>
      </p:sp>
    </p:spTree>
    <p:extLst>
      <p:ext uri="{BB962C8B-B14F-4D97-AF65-F5344CB8AC3E}">
        <p14:creationId xmlns:p14="http://schemas.microsoft.com/office/powerpoint/2010/main" val="130884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AE75D-2636-4655-923E-6CC2C10D4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The CSPG sees the benefit of having us under their umbrella</a:t>
            </a:r>
          </a:p>
          <a:p>
            <a:pPr lvl="1"/>
            <a:r>
              <a:rPr lang="en-US" sz="1500" dirty="0">
                <a:latin typeface="Calibri" panose="020F0502020204030204" pitchFamily="34" charset="0"/>
              </a:rPr>
              <a:t>Current CSPG Executive Board has been a great partner in discussions and has made every accommodation possible</a:t>
            </a:r>
          </a:p>
          <a:p>
            <a:r>
              <a:rPr lang="en-US" sz="1800" dirty="0">
                <a:latin typeface="Calibri" panose="020F0502020204030204" pitchFamily="34" charset="0"/>
              </a:rPr>
              <a:t>Canadian Society – aligned interest</a:t>
            </a:r>
          </a:p>
          <a:p>
            <a:r>
              <a:rPr lang="en-CA" sz="1800" dirty="0">
                <a:latin typeface="Calibri" panose="020F0502020204030204" pitchFamily="34" charset="0"/>
              </a:rPr>
              <a:t>Canadian Energy Landscape focus</a:t>
            </a:r>
          </a:p>
          <a:p>
            <a:r>
              <a:rPr lang="en-CA" sz="1800" dirty="0">
                <a:latin typeface="Calibri" panose="020F0502020204030204" pitchFamily="34" charset="0"/>
              </a:rPr>
              <a:t>Large organization with strong ties to local Energy and Environmental Industries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The CSPG is in a better position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 change in the energy and environmental industries.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</a:rPr>
              <a:t>Petrophysics has always been a fundamental in oil and gas exploration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</a:rPr>
              <a:t>But by joining with the CSPG we hope to have a far more influential role in the Energy revolution taking place and expand into the environmental sector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Many joint members already</a:t>
            </a:r>
          </a:p>
          <a:p>
            <a:pPr lvl="1"/>
            <a:r>
              <a:rPr lang="en-US" sz="1500" dirty="0">
                <a:latin typeface="Calibri" panose="020F0502020204030204" pitchFamily="34" charset="0"/>
              </a:rPr>
              <a:t>30% of CWLS members are CSPG members</a:t>
            </a:r>
          </a:p>
          <a:p>
            <a:endParaRPr lang="en-CA" sz="18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95406-6766-435F-BDDE-A50310AE0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FBFD7A-FD7B-4764-B69E-80F3F94E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join the </a:t>
            </a:r>
            <a:r>
              <a:rPr lang="en-CA" dirty="0" err="1"/>
              <a:t>cspg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144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4790D-56E3-4B54-AA47-C6BA42FB8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i="1" dirty="0"/>
              <a:t>a little history 2015-2018</a:t>
            </a:r>
          </a:p>
          <a:p>
            <a:r>
              <a:rPr lang="en-CA" dirty="0"/>
              <a:t>Original discussions on a merger with the SPWLA were positive</a:t>
            </a:r>
          </a:p>
          <a:p>
            <a:pPr lvl="1"/>
            <a:r>
              <a:rPr lang="en-CA" dirty="0"/>
              <a:t>Gain technical benefits and resources of SPWLA organization</a:t>
            </a:r>
          </a:p>
          <a:p>
            <a:pPr lvl="1"/>
            <a:r>
              <a:rPr lang="en-CA" dirty="0"/>
              <a:t>Access to papers,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distinguished speakers</a:t>
            </a:r>
          </a:p>
          <a:p>
            <a:pPr lvl="1"/>
            <a:r>
              <a:rPr lang="en-CA" dirty="0">
                <a:latin typeface="Calibri" panose="020F0502020204030204" pitchFamily="34" charset="0"/>
              </a:rPr>
              <a:t>Keep the CWLS as a chapter name</a:t>
            </a:r>
          </a:p>
          <a:p>
            <a:pPr lvl="1"/>
            <a:r>
              <a:rPr lang="en-CA" dirty="0"/>
              <a:t>Keep CWLS assets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However, a change in SPWLA Executive changed the terms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of signed agreement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CA" dirty="0"/>
              <a:t>In order to proceed with the merger the SPWLA wanted to </a:t>
            </a:r>
          </a:p>
          <a:p>
            <a:pPr lvl="2"/>
            <a:r>
              <a:rPr lang="en-CA" sz="1600" dirty="0"/>
              <a:t>dissolve the CWLS name</a:t>
            </a:r>
          </a:p>
          <a:p>
            <a:pPr lvl="2"/>
            <a:r>
              <a:rPr lang="en-CA" sz="1600" dirty="0"/>
              <a:t>take over all assets </a:t>
            </a:r>
          </a:p>
          <a:p>
            <a:pPr lvl="1"/>
            <a:r>
              <a:rPr lang="en-CA" dirty="0"/>
              <a:t>CWLS chose not to accept the new terms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5ACB7-7DB5-4F82-8683-E234A4A39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C6908C-FC9A-4619-8D47-8050E657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join </a:t>
            </a:r>
            <a:r>
              <a:rPr lang="en-CA" dirty="0" err="1"/>
              <a:t>spwla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78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4790D-56E3-4B54-AA47-C6BA42FB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0" y="951570"/>
            <a:ext cx="8865985" cy="3643053"/>
          </a:xfrm>
        </p:spPr>
        <p:txBody>
          <a:bodyPr>
            <a:normAutofit/>
          </a:bodyPr>
          <a:lstStyle/>
          <a:p>
            <a:r>
              <a:rPr lang="en-CA" dirty="0"/>
              <a:t>Benefits of Joining CSPG over the SPWLA</a:t>
            </a:r>
          </a:p>
          <a:p>
            <a:pPr lvl="1"/>
            <a:r>
              <a:rPr lang="en-CA" dirty="0"/>
              <a:t>legally much easier than joining an American organization</a:t>
            </a:r>
          </a:p>
          <a:p>
            <a:pPr lvl="1"/>
            <a:r>
              <a:rPr lang="en-CA" dirty="0"/>
              <a:t>retain control of CWLS funds</a:t>
            </a:r>
          </a:p>
          <a:p>
            <a:pPr lvl="1"/>
            <a:r>
              <a:rPr lang="en-CA" dirty="0"/>
              <a:t>retain control of CWLS name</a:t>
            </a:r>
          </a:p>
          <a:p>
            <a:pPr lvl="1"/>
            <a:r>
              <a:rPr lang="en-CA" dirty="0"/>
              <a:t>Higher chance of influencing Society – Board Members/Committee Chairs/Volunteering</a:t>
            </a:r>
          </a:p>
          <a:p>
            <a:pPr lvl="1"/>
            <a:r>
              <a:rPr lang="en-CA" dirty="0"/>
              <a:t>Canadian content – Energy Sector/Environmental Sector/University Scholarships </a:t>
            </a:r>
          </a:p>
          <a:p>
            <a:r>
              <a:rPr lang="en-CA" dirty="0"/>
              <a:t>Drawbacks of Joining CSPG and not SPWLA</a:t>
            </a:r>
          </a:p>
          <a:p>
            <a:pPr lvl="1"/>
            <a:r>
              <a:rPr lang="en-CA" dirty="0"/>
              <a:t>much less focus on Petrophysics within society</a:t>
            </a:r>
          </a:p>
          <a:p>
            <a:pPr lvl="1"/>
            <a:r>
              <a:rPr lang="en-CA" dirty="0"/>
              <a:t>fewer petrophysical technical resources</a:t>
            </a:r>
          </a:p>
          <a:p>
            <a:pPr lvl="1"/>
            <a:r>
              <a:rPr lang="en-CA" dirty="0"/>
              <a:t>no membership access to SPWLA Journal’s, training or conferences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5ACB7-7DB5-4F82-8683-E234A4A39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C6908C-FC9A-4619-8D47-8050E657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join </a:t>
            </a:r>
            <a:r>
              <a:rPr lang="en-CA" dirty="0" err="1"/>
              <a:t>spwla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138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E2928-64C2-4E45-B076-8D77DC47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CWLS members* will be offered equivalent membership in the CSPG, gaining access to all the CSPG’s resources and activities while still being able to participate in all the CWLS’ activities and traditions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 CWLS/CSPG dual memberships will only have CSPG memberships going forward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will be a revised fee schedule for CWLS members to receive CSPG membership renewals at a reduced rate for 2 years, and afterwards will be able to renew membership at the CSPG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fee schedule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member will be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required to register as a CSPG member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membership will not be automatically transferred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B8C91-8D26-41B4-8A86-FF2D802B1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86152E-9F3D-4F77-94D7-F548B0E0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Membership implications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7EFC5-5BAE-413D-978E-01F80EEA3330}"/>
              </a:ext>
            </a:extLst>
          </p:cNvPr>
          <p:cNvSpPr txBox="1"/>
          <p:nvPr/>
        </p:nvSpPr>
        <p:spPr>
          <a:xfrm>
            <a:off x="204264" y="4802949"/>
            <a:ext cx="23380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*as of June 29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2022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24504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BFE81-648D-4053-9004-144E9812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Due to declining contributions from the CWLS, the CWLS stake in </a:t>
            </a:r>
            <a:r>
              <a:rPr lang="en-US" dirty="0" err="1"/>
              <a:t>GeoConvention</a:t>
            </a:r>
            <a:r>
              <a:rPr lang="en-US" dirty="0"/>
              <a:t> has been reduced from 10% to 3%. The joined Society will have a strong financial position in </a:t>
            </a:r>
            <a:r>
              <a:rPr lang="en-US" dirty="0" err="1"/>
              <a:t>GeoConvention</a:t>
            </a:r>
            <a:r>
              <a:rPr lang="en-US" dirty="0"/>
              <a:t> (60%).</a:t>
            </a:r>
          </a:p>
          <a:p>
            <a:r>
              <a:rPr lang="en-US" dirty="0"/>
              <a:t>All CWLS investments would be sold and all funds would be transferred “as-cash” to the CSPG to be dispersed as set out in the MOU at a later date</a:t>
            </a:r>
          </a:p>
          <a:p>
            <a:r>
              <a:rPr lang="en-US" dirty="0"/>
              <a:t>As part of the CSPG, we will endeavor to use a significant portion of the current CWLS assets to continue to provide petrophysical specific content and digitize legacy documents that are not currently available.</a:t>
            </a:r>
          </a:p>
          <a:p>
            <a:r>
              <a:rPr lang="en-CA" dirty="0"/>
              <a:t>Funds may be transferred to the CSPG Foundation Trust – non-profit external body that distributes funds for educational purposes. </a:t>
            </a:r>
          </a:p>
          <a:p>
            <a:pPr lvl="1"/>
            <a:r>
              <a:rPr lang="en-CA" dirty="0"/>
              <a:t>Funds can be purposed to provide petrophysical opportunities but are subject to the fund’s deed.</a:t>
            </a:r>
          </a:p>
          <a:p>
            <a:r>
              <a:rPr lang="en-CA" dirty="0"/>
              <a:t>$80,000 trust has been established for Petrophysical educational scholarships (details/criteria have not been determined)</a:t>
            </a:r>
          </a:p>
          <a:p>
            <a:r>
              <a:rPr lang="en-CA" dirty="0"/>
              <a:t>Winston Karel Petrophysical Scholarships will continue to be offered at the discretion of the benefactor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E2DCD-8CEC-4113-9D89-961DF8426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A11B6-CA85-4DFF-888D-5AC31EB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179346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BFE81-648D-4053-9004-144E9812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E2DCD-8CEC-4113-9D89-961DF8426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A11B6-CA85-4DFF-888D-5AC31EB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Financial implications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B3701-8346-4D70-B770-E76D4D2E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6" y="681539"/>
            <a:ext cx="5470743" cy="418732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165BFE-821E-4D78-A539-22CFC3253604}"/>
              </a:ext>
            </a:extLst>
          </p:cNvPr>
          <p:cNvGrpSpPr/>
          <p:nvPr/>
        </p:nvGrpSpPr>
        <p:grpSpPr>
          <a:xfrm>
            <a:off x="3356865" y="1109564"/>
            <a:ext cx="4854755" cy="276999"/>
            <a:chOff x="3356865" y="1109564"/>
            <a:chExt cx="4854755" cy="276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AD2DB6-B476-4D64-AC39-D47428BBE7C0}"/>
                </a:ext>
              </a:extLst>
            </p:cNvPr>
            <p:cNvSpPr/>
            <p:nvPr/>
          </p:nvSpPr>
          <p:spPr>
            <a:xfrm>
              <a:off x="3356865" y="1185221"/>
              <a:ext cx="2205245" cy="156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DC133C-F8DF-4D54-A85F-CE820019F266}"/>
                </a:ext>
              </a:extLst>
            </p:cNvPr>
            <p:cNvSpPr txBox="1"/>
            <p:nvPr/>
          </p:nvSpPr>
          <p:spPr>
            <a:xfrm>
              <a:off x="5694456" y="1109564"/>
              <a:ext cx="25171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1  Decrease from investment income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E895C9-AA56-4AEB-9CEF-B9997A9812E2}"/>
              </a:ext>
            </a:extLst>
          </p:cNvPr>
          <p:cNvGrpSpPr/>
          <p:nvPr/>
        </p:nvGrpSpPr>
        <p:grpSpPr>
          <a:xfrm>
            <a:off x="2771801" y="1581640"/>
            <a:ext cx="6293317" cy="276999"/>
            <a:chOff x="2771801" y="1581640"/>
            <a:chExt cx="6293317" cy="276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577A31-C5E0-4074-BA35-7A11F16AC95A}"/>
                </a:ext>
              </a:extLst>
            </p:cNvPr>
            <p:cNvSpPr/>
            <p:nvPr/>
          </p:nvSpPr>
          <p:spPr>
            <a:xfrm>
              <a:off x="2771801" y="1657297"/>
              <a:ext cx="1080119" cy="156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071139-5EBC-4588-ADA1-319EC00D9185}"/>
                </a:ext>
              </a:extLst>
            </p:cNvPr>
            <p:cNvSpPr txBox="1"/>
            <p:nvPr/>
          </p:nvSpPr>
          <p:spPr>
            <a:xfrm>
              <a:off x="5691117" y="1581640"/>
              <a:ext cx="33740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2  Significant decrease in </a:t>
              </a:r>
              <a:r>
                <a:rPr lang="en-US" sz="1200" b="1" dirty="0" err="1">
                  <a:solidFill>
                    <a:srgbClr val="FF0000"/>
                  </a:solidFill>
                </a:rPr>
                <a:t>GeoConvention</a:t>
              </a:r>
              <a:r>
                <a:rPr lang="en-US" sz="1200" b="1" dirty="0">
                  <a:solidFill>
                    <a:srgbClr val="FF0000"/>
                  </a:solidFill>
                </a:rPr>
                <a:t> Revenue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ED3717-5E14-40A5-BBF2-768F27252310}"/>
                </a:ext>
              </a:extLst>
            </p:cNvPr>
            <p:cNvSpPr/>
            <p:nvPr/>
          </p:nvSpPr>
          <p:spPr>
            <a:xfrm>
              <a:off x="5067055" y="1657297"/>
              <a:ext cx="513786" cy="156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2E85C2-CC5D-49EB-9005-7448AF8D3507}"/>
              </a:ext>
            </a:extLst>
          </p:cNvPr>
          <p:cNvGrpSpPr/>
          <p:nvPr/>
        </p:nvGrpSpPr>
        <p:grpSpPr>
          <a:xfrm>
            <a:off x="2771801" y="1897252"/>
            <a:ext cx="5244427" cy="276999"/>
            <a:chOff x="2771801" y="1897252"/>
            <a:chExt cx="5244427" cy="276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87E30-9C74-4AF0-9171-7279BB751068}"/>
                </a:ext>
              </a:extLst>
            </p:cNvPr>
            <p:cNvSpPr/>
            <p:nvPr/>
          </p:nvSpPr>
          <p:spPr>
            <a:xfrm>
              <a:off x="2771801" y="1972909"/>
              <a:ext cx="2809040" cy="156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4B3E96-3BF2-4F38-BDA4-996E47E6DC63}"/>
                </a:ext>
              </a:extLst>
            </p:cNvPr>
            <p:cNvSpPr txBox="1"/>
            <p:nvPr/>
          </p:nvSpPr>
          <p:spPr>
            <a:xfrm>
              <a:off x="5681806" y="1897252"/>
              <a:ext cx="23344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3  Flat Membership Contributions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739824-5CEA-444B-8A15-59C804AD378D}"/>
              </a:ext>
            </a:extLst>
          </p:cNvPr>
          <p:cNvGrpSpPr/>
          <p:nvPr/>
        </p:nvGrpSpPr>
        <p:grpSpPr>
          <a:xfrm>
            <a:off x="2771801" y="2363756"/>
            <a:ext cx="5174742" cy="276999"/>
            <a:chOff x="2771801" y="2363756"/>
            <a:chExt cx="5174742" cy="276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8FBCBD-D899-492C-A631-ACEC818AF1E6}"/>
                </a:ext>
              </a:extLst>
            </p:cNvPr>
            <p:cNvSpPr/>
            <p:nvPr/>
          </p:nvSpPr>
          <p:spPr>
            <a:xfrm>
              <a:off x="2771801" y="2444985"/>
              <a:ext cx="2809040" cy="156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E186B2-835F-468E-96DC-06BCF6152DDD}"/>
                </a:ext>
              </a:extLst>
            </p:cNvPr>
            <p:cNvSpPr txBox="1"/>
            <p:nvPr/>
          </p:nvSpPr>
          <p:spPr>
            <a:xfrm>
              <a:off x="5691117" y="2363756"/>
              <a:ext cx="22554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4  Significant Decline in Revenue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D4811-C631-4C17-AFC0-EBB04CFC5E86}"/>
              </a:ext>
            </a:extLst>
          </p:cNvPr>
          <p:cNvGrpSpPr/>
          <p:nvPr/>
        </p:nvGrpSpPr>
        <p:grpSpPr>
          <a:xfrm>
            <a:off x="5067055" y="4591863"/>
            <a:ext cx="2522984" cy="276999"/>
            <a:chOff x="5067055" y="4591863"/>
            <a:chExt cx="2522984" cy="276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E7179-7B43-49F1-BB73-9B67F67554CC}"/>
                </a:ext>
              </a:extLst>
            </p:cNvPr>
            <p:cNvSpPr/>
            <p:nvPr/>
          </p:nvSpPr>
          <p:spPr>
            <a:xfrm>
              <a:off x="5067055" y="4653473"/>
              <a:ext cx="614751" cy="156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FEFE20-58FC-4DF2-9A5F-F1CF288BD117}"/>
                </a:ext>
              </a:extLst>
            </p:cNvPr>
            <p:cNvSpPr txBox="1"/>
            <p:nvPr/>
          </p:nvSpPr>
          <p:spPr>
            <a:xfrm>
              <a:off x="5768899" y="4591863"/>
              <a:ext cx="182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Unsustainable Financials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3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271DB-A88C-49BA-B652-F8A9ACA4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FAQ section has been added to our website here:</a:t>
            </a:r>
          </a:p>
          <a:p>
            <a:pPr lvl="1"/>
            <a:r>
              <a:rPr lang="en-CA" dirty="0">
                <a:hlinkClick r:id="rId2"/>
              </a:rPr>
              <a:t>https://www.cwls.org/wp-content/uploads/2022/06/CWLS-CSPG-FAQ.pdf</a:t>
            </a:r>
            <a:endParaRPr lang="en-CA" dirty="0"/>
          </a:p>
          <a:p>
            <a:r>
              <a:rPr lang="en-CA" dirty="0"/>
              <a:t>Information is available also on LinkedIn:</a:t>
            </a:r>
          </a:p>
          <a:p>
            <a:pPr lvl="1"/>
            <a:r>
              <a:rPr lang="en-CA" dirty="0"/>
              <a:t>Search LinkedIn for CWLS</a:t>
            </a:r>
          </a:p>
          <a:p>
            <a:r>
              <a:rPr lang="en-CA" dirty="0"/>
              <a:t>The CSPG has posted a version of the FAQ’s for the edification of membership:</a:t>
            </a:r>
          </a:p>
          <a:p>
            <a:pPr lvl="1"/>
            <a:r>
              <a:rPr lang="en-US" dirty="0">
                <a:hlinkClick r:id="rId3"/>
              </a:rPr>
              <a:t>https://www.cspg.org/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https://www.cspg.org/common/Uploaded%20files/pdfs/documents/CSPGCWLSFAQs.pdf</a:t>
            </a:r>
            <a:endParaRPr lang="en-US" dirty="0"/>
          </a:p>
          <a:p>
            <a:r>
              <a:rPr lang="en-CA" dirty="0"/>
              <a:t>Contact </a:t>
            </a:r>
            <a:r>
              <a:rPr lang="en-CA" dirty="0">
                <a:hlinkClick r:id="rId5"/>
              </a:rPr>
              <a:t>info@cwls.org</a:t>
            </a:r>
            <a:r>
              <a:rPr lang="en-CA" dirty="0"/>
              <a:t> for any questions or concerns</a:t>
            </a: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A5864-3F26-42A9-B0C8-CFFDF3671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53E44C-EBE8-4C0C-A49E-AFE119B3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can I get more information?</a:t>
            </a:r>
          </a:p>
        </p:txBody>
      </p:sp>
    </p:spTree>
    <p:extLst>
      <p:ext uri="{BB962C8B-B14F-4D97-AF65-F5344CB8AC3E}">
        <p14:creationId xmlns:p14="http://schemas.microsoft.com/office/powerpoint/2010/main" val="179779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68A65-1FD4-456B-9FB9-960C29E2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will be conducting an online voting to determine whether we proceed with joining the CSPG</a:t>
            </a:r>
          </a:p>
          <a:p>
            <a:r>
              <a:rPr lang="en-CA" dirty="0"/>
              <a:t>A YES vote of no less than 75% of the voting membership is required to proceed</a:t>
            </a:r>
          </a:p>
          <a:p>
            <a:r>
              <a:rPr lang="en-CA" dirty="0"/>
              <a:t>You must be an active member and have paid your dues for the 2022 year to be eligible to vote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8EE89-A36E-407D-BDD5-32F1C4A8E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F7ED7C-AA40-405A-843A-D4B1CC1B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 vote June 15-23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2812C-E1A8-4DA9-9ED0-6098C3F039C3}"/>
              </a:ext>
            </a:extLst>
          </p:cNvPr>
          <p:cNvSpPr txBox="1"/>
          <p:nvPr/>
        </p:nvSpPr>
        <p:spPr>
          <a:xfrm>
            <a:off x="1691680" y="3977690"/>
            <a:ext cx="6136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i="1" dirty="0">
                <a:solidFill>
                  <a:srgbClr val="FF0000"/>
                </a:solidFill>
              </a:rPr>
              <a:t>The CWLS is YOUR organization and YOUR vote matters!</a:t>
            </a:r>
          </a:p>
        </p:txBody>
      </p:sp>
    </p:spTree>
    <p:extLst>
      <p:ext uri="{BB962C8B-B14F-4D97-AF65-F5344CB8AC3E}">
        <p14:creationId xmlns:p14="http://schemas.microsoft.com/office/powerpoint/2010/main" val="21655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630" y="276495"/>
            <a:ext cx="8250162" cy="11672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tx1"/>
                </a:solidFill>
                <a:latin typeface="+mn-lt"/>
              </a:rPr>
              <a:t>welcome to the CWLS</a:t>
            </a:r>
            <a:br>
              <a:rPr lang="en-CA" sz="3600" dirty="0">
                <a:solidFill>
                  <a:schemeClr val="tx1"/>
                </a:solidFill>
                <a:latin typeface="+mn-lt"/>
              </a:rPr>
            </a:br>
            <a:r>
              <a:rPr lang="en-CA" sz="3600" dirty="0">
                <a:solidFill>
                  <a:schemeClr val="tx1"/>
                </a:solidFill>
                <a:latin typeface="+mn-lt"/>
              </a:rPr>
              <a:t>June Special Meeting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br>
              <a:rPr lang="en-CA" sz="3600" dirty="0">
                <a:solidFill>
                  <a:schemeClr val="tx1"/>
                </a:solidFill>
                <a:latin typeface="+mn-lt"/>
              </a:rPr>
            </a:b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C5B97-5F56-C546-9C21-0A083F2DCE38}"/>
              </a:ext>
            </a:extLst>
          </p:cNvPr>
          <p:cNvSpPr/>
          <p:nvPr/>
        </p:nvSpPr>
        <p:spPr>
          <a:xfrm>
            <a:off x="2672351" y="1806665"/>
            <a:ext cx="5355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/>
              <a:t>Tuesday, June 14, 2022</a:t>
            </a:r>
          </a:p>
          <a:p>
            <a:pPr algn="ctr"/>
            <a:endParaRPr lang="en-CA" dirty="0"/>
          </a:p>
          <a:p>
            <a:pPr algn="ctr"/>
            <a:r>
              <a:rPr lang="en-CA" spc="-75" dirty="0">
                <a:solidFill>
                  <a:srgbClr val="43404D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Special Meeting to discuss Dissolving the CWLS and Joining the CSPG</a:t>
            </a:r>
            <a:endParaRPr lang="en-C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30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3BA66D-567D-4FD4-8E9D-0549F5A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CWLS would be dissolved and cease to be a registered society under the Alberta Societies Act.</a:t>
            </a:r>
          </a:p>
          <a:p>
            <a:r>
              <a:rPr lang="en-US" dirty="0"/>
              <a:t>The CWLS would become one of 11 Technical Divisions under the CSPG umbrella. </a:t>
            </a:r>
          </a:p>
          <a:p>
            <a:r>
              <a:rPr lang="en-US" dirty="0"/>
              <a:t>Current CWLS members will have to register to be members with CWLS (unless already members)</a:t>
            </a:r>
          </a:p>
          <a:p>
            <a:r>
              <a:rPr lang="en-US" dirty="0"/>
              <a:t>Funds will be transferred “in-cash” to the CSPG and will be directed as per the MOU</a:t>
            </a:r>
          </a:p>
          <a:p>
            <a:r>
              <a:rPr lang="en-US" dirty="0"/>
              <a:t>The current CWLS Executive Board will continue until the transition is complete and the CWLS is dissolved (Fall, 2022)</a:t>
            </a:r>
          </a:p>
          <a:p>
            <a:r>
              <a:rPr lang="en-US" dirty="0"/>
              <a:t>Volunteers will be sought for positions within the Technical Committee</a:t>
            </a:r>
          </a:p>
          <a:p>
            <a:r>
              <a:rPr lang="en-US" dirty="0"/>
              <a:t>We will endeavor to continue to offer noon learning sessions and all other CWLS services while the transition take place</a:t>
            </a: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A2CE5-D8E9-454A-A992-2826ECEB7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3422B3-0BFD-434C-AC70-64D8B558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Yes vote*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E5C1C-C7D5-4A5A-8372-70EDC1AC7EDC}"/>
              </a:ext>
            </a:extLst>
          </p:cNvPr>
          <p:cNvSpPr txBox="1"/>
          <p:nvPr/>
        </p:nvSpPr>
        <p:spPr>
          <a:xfrm>
            <a:off x="341530" y="4686985"/>
            <a:ext cx="2761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/>
              <a:t>*Greater than 75% of voting membership</a:t>
            </a:r>
          </a:p>
        </p:txBody>
      </p:sp>
    </p:spTree>
    <p:extLst>
      <p:ext uri="{BB962C8B-B14F-4D97-AF65-F5344CB8AC3E}">
        <p14:creationId xmlns:p14="http://schemas.microsoft.com/office/powerpoint/2010/main" val="141015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96875E-CABC-43B2-AF8D-8FB3C75B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2" y="681540"/>
            <a:ext cx="8563781" cy="39130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event of a NO vote to dissolve the CWLS and join the CSPG:</a:t>
            </a:r>
          </a:p>
          <a:p>
            <a:r>
              <a:rPr lang="en-US" dirty="0"/>
              <a:t>The CWLS will continue as a registered society under the Alberta Societies Act.</a:t>
            </a:r>
          </a:p>
          <a:p>
            <a:pPr lvl="1"/>
            <a:r>
              <a:rPr lang="en-US" dirty="0"/>
              <a:t>The Executive Board will be filled as per the current by-laws. Nominations will commence at the earliest opportunity</a:t>
            </a:r>
          </a:p>
          <a:p>
            <a:r>
              <a:rPr lang="en-US" dirty="0"/>
              <a:t>The financial revenue received from </a:t>
            </a:r>
            <a:r>
              <a:rPr lang="en-US" dirty="0" err="1"/>
              <a:t>GeoConvention</a:t>
            </a:r>
            <a:r>
              <a:rPr lang="en-US" dirty="0"/>
              <a:t> will decline as our partnership percentage is reduced from 10% to 3%.</a:t>
            </a:r>
          </a:p>
          <a:p>
            <a:r>
              <a:rPr lang="en-US" dirty="0"/>
              <a:t>The CWLS will retain the use of its logo and its social media platform.</a:t>
            </a:r>
          </a:p>
          <a:p>
            <a:r>
              <a:rPr lang="en-US" dirty="0"/>
              <a:t>All normal activities (lunch and learns) will continue as will all the resources currently available to members (Crain Lectures, </a:t>
            </a:r>
            <a:r>
              <a:rPr lang="en-US" dirty="0" err="1"/>
              <a:t>Rw</a:t>
            </a:r>
            <a:r>
              <a:rPr lang="en-US" dirty="0"/>
              <a:t> Catalog, Special Core Database), unless limited by funding availability.</a:t>
            </a: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82057-CE3F-4FE8-BA61-B82ADD8B0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A3D8F-50C6-4212-ADED-769A0A6D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NO VOTE*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6F6F5-28B7-4C7E-AB2C-2BB63C4ACD54}"/>
              </a:ext>
            </a:extLst>
          </p:cNvPr>
          <p:cNvSpPr txBox="1"/>
          <p:nvPr/>
        </p:nvSpPr>
        <p:spPr>
          <a:xfrm>
            <a:off x="341530" y="4686985"/>
            <a:ext cx="4010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/>
              <a:t>*a NO vote or less than 75% of voting membership voting YES</a:t>
            </a:r>
          </a:p>
        </p:txBody>
      </p:sp>
    </p:spTree>
    <p:extLst>
      <p:ext uri="{BB962C8B-B14F-4D97-AF65-F5344CB8AC3E}">
        <p14:creationId xmlns:p14="http://schemas.microsoft.com/office/powerpoint/2010/main" val="171661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634B7D-3F08-4139-BF82-FA986B267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188686"/>
              </p:ext>
            </p:extLst>
          </p:nvPr>
        </p:nvGraphicFramePr>
        <p:xfrm>
          <a:off x="432154" y="1041580"/>
          <a:ext cx="8279694" cy="325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Content Placeholder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70EF3-A880-444D-A331-FD7179311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926" b="76019" l="28000" r="71000">
                        <a14:foregroundMark x1="47500" y1="29444" x2="47500" y2="29444"/>
                        <a14:foregroundMark x1="47900" y1="26111" x2="47900" y2="26111"/>
                        <a14:foregroundMark x1="54400" y1="22315" x2="54400" y2="22315"/>
                        <a14:foregroundMark x1="49500" y1="20833" x2="54000" y2="22315"/>
                        <a14:foregroundMark x1="48700" y1="20833" x2="48700" y2="20833"/>
                        <a14:foregroundMark x1="48700" y1="20833" x2="48700" y2="20833"/>
                        <a14:foregroundMark x1="41800" y1="23056" x2="41800" y2="23056"/>
                        <a14:foregroundMark x1="42200" y1="28333" x2="41800" y2="22685"/>
                        <a14:foregroundMark x1="42600" y1="28333" x2="42600" y2="28333"/>
                        <a14:foregroundMark x1="51500" y1="46019" x2="51500" y2="46019"/>
                        <a14:foregroundMark x1="51500" y1="46759" x2="51500" y2="46759"/>
                        <a14:foregroundMark x1="51500" y1="46759" x2="51500" y2="46759"/>
                        <a14:foregroundMark x1="51500" y1="46759" x2="51500" y2="46759"/>
                        <a14:foregroundMark x1="51500" y1="46389" x2="51500" y2="46389"/>
                        <a14:foregroundMark x1="51500" y1="45556" x2="51500" y2="45556"/>
                        <a14:foregroundMark x1="51500" y1="44815" x2="51500" y2="44815"/>
                        <a14:foregroundMark x1="51500" y1="44815" x2="51500" y2="44815"/>
                        <a14:foregroundMark x1="51500" y1="44815" x2="51500" y2="44815"/>
                        <a14:foregroundMark x1="51500" y1="44074" x2="51500" y2="44074"/>
                        <a14:foregroundMark x1="29600" y1="43333" x2="33400" y2="57870"/>
                        <a14:foregroundMark x1="33400" y1="57870" x2="48100" y2="64722"/>
                        <a14:foregroundMark x1="48100" y1="64722" x2="64600" y2="62222"/>
                        <a14:foregroundMark x1="64600" y1="62222" x2="71000" y2="41852"/>
                        <a14:foregroundMark x1="28000" y1="44444" x2="28000" y2="44444"/>
                        <a14:foregroundMark x1="50300" y1="18148" x2="50300" y2="18148"/>
                        <a14:foregroundMark x1="49500" y1="74167" x2="49500" y2="74167"/>
                        <a14:foregroundMark x1="52400" y1="76019" x2="52400" y2="76019"/>
                        <a14:foregroundMark x1="52400" y1="76019" x2="52400" y2="76019"/>
                        <a14:foregroundMark x1="50500" y1="15926" x2="50500" y2="15926"/>
                      </a14:backgroundRemoval>
                    </a14:imgEffect>
                  </a14:imgLayer>
                </a14:imgProps>
              </a:ext>
            </a:extLst>
          </a:blip>
          <a:srcRect l="25893" t="14221" r="26150" b="22360"/>
          <a:stretch/>
        </p:blipFill>
        <p:spPr>
          <a:xfrm>
            <a:off x="512142" y="1270572"/>
            <a:ext cx="684473" cy="977572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1B6ED9-AC0B-4116-8207-107F00AE2018}"/>
              </a:ext>
            </a:extLst>
          </p:cNvPr>
          <p:cNvCxnSpPr>
            <a:cxnSpLocks/>
          </p:cNvCxnSpPr>
          <p:nvPr/>
        </p:nvCxnSpPr>
        <p:spPr>
          <a:xfrm flipV="1">
            <a:off x="512142" y="1417971"/>
            <a:ext cx="684473" cy="6486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40FF19-A3FD-4227-971B-66E49D0D08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10891" r="11690" b="10861"/>
          <a:stretch/>
        </p:blipFill>
        <p:spPr>
          <a:xfrm>
            <a:off x="4626847" y="1270571"/>
            <a:ext cx="899879" cy="910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1DFBF0-7BDC-4164-9FA7-9786A24B7A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11884" r="14129" b="14989"/>
          <a:stretch/>
        </p:blipFill>
        <p:spPr>
          <a:xfrm>
            <a:off x="358040" y="2794851"/>
            <a:ext cx="949814" cy="898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Housekeeping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3EB68AC-321A-4B9E-BC20-127BB7D28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4868863"/>
            <a:ext cx="457200" cy="274637"/>
          </a:xfrm>
        </p:spPr>
        <p:txBody>
          <a:bodyPr/>
          <a:lstStyle/>
          <a:p>
            <a:fld id="{C24D87E2-84BB-4B0E-AAAC-152B519ADB53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1028" name="Picture 4" descr="LinkedIn Logo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066805"/>
            <a:ext cx="640145" cy="6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B68AC-321A-4B9E-BC20-127BB7D28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D0BF5-92D2-4177-85A2-8C1A3BDE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2021/2022 </a:t>
            </a:r>
            <a:r>
              <a:rPr lang="en-CA" dirty="0"/>
              <a:t>Executive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AF5753-9EAD-4858-9CA4-D48645E8AA8F}"/>
              </a:ext>
            </a:extLst>
          </p:cNvPr>
          <p:cNvGrpSpPr/>
          <p:nvPr/>
        </p:nvGrpSpPr>
        <p:grpSpPr>
          <a:xfrm>
            <a:off x="675335" y="1728726"/>
            <a:ext cx="8033855" cy="2195760"/>
            <a:chOff x="707793" y="1695073"/>
            <a:chExt cx="8033855" cy="21957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4" t="9249" r="12425" b="18105"/>
            <a:stretch/>
          </p:blipFill>
          <p:spPr>
            <a:xfrm>
              <a:off x="4761256" y="1741581"/>
              <a:ext cx="1252549" cy="15772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Captionless Image"/>
            <p:cNvPicPr>
              <a:picLocks noChangeAspect="1" noChangeArrowheads="1"/>
            </p:cNvPicPr>
            <p:nvPr/>
          </p:nvPicPr>
          <p:blipFill rotWithShape="1">
            <a:blip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8"/>
            <a:stretch>
              <a:fillRect/>
            </a:stretch>
          </p:blipFill>
          <p:spPr bwMode="auto">
            <a:xfrm>
              <a:off x="7445060" y="1742919"/>
              <a:ext cx="1296588" cy="15759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Captionless Image"/>
            <p:cNvPicPr>
              <a:picLocks noChangeAspect="1" noChangeArrowheads="1"/>
            </p:cNvPicPr>
            <p:nvPr/>
          </p:nvPicPr>
          <p:blipFill rotWithShape="1">
            <a:blip r:embed="rId6" r:link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" r="7848" b="15060"/>
            <a:stretch>
              <a:fillRect/>
            </a:stretch>
          </p:blipFill>
          <p:spPr bwMode="auto">
            <a:xfrm>
              <a:off x="2074360" y="1695073"/>
              <a:ext cx="1188720" cy="16237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Captionless Image"/>
            <p:cNvPicPr>
              <a:picLocks noChangeAspect="1" noChangeArrowheads="1"/>
            </p:cNvPicPr>
            <p:nvPr/>
          </p:nvPicPr>
          <p:blipFill rotWithShape="1">
            <a:blip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1" t="7737" r="6683" b="18942"/>
            <a:stretch>
              <a:fillRect/>
            </a:stretch>
          </p:blipFill>
          <p:spPr bwMode="auto">
            <a:xfrm>
              <a:off x="3320479" y="1760901"/>
              <a:ext cx="1296526" cy="15579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6033" y="3336835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/>
                <a:t>Kathy Diaz</a:t>
              </a:r>
            </a:p>
            <a:p>
              <a:pPr algn="ctr"/>
              <a:r>
                <a:rPr lang="en-US" sz="1000" b="1" i="1" dirty="0"/>
                <a:t>President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2206" y="333683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/>
                <a:t>Michael </a:t>
              </a:r>
              <a:r>
                <a:rPr lang="en-US" sz="1000" i="1" dirty="0" err="1"/>
                <a:t>Lazorek</a:t>
              </a:r>
              <a:endParaRPr lang="en-US" sz="1000" i="1" dirty="0"/>
            </a:p>
            <a:p>
              <a:pPr algn="ctr"/>
              <a:r>
                <a:rPr lang="en-US" sz="1000" b="1" i="1" dirty="0"/>
                <a:t>Vice President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61256" y="3336835"/>
              <a:ext cx="11608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/>
                <a:t>Felix </a:t>
              </a:r>
              <a:r>
                <a:rPr lang="en-US" sz="1000" i="1" dirty="0" err="1"/>
                <a:t>Todea</a:t>
              </a:r>
              <a:endParaRPr lang="en-US" sz="1000" i="1" dirty="0"/>
            </a:p>
            <a:p>
              <a:pPr algn="ctr"/>
              <a:r>
                <a:rPr lang="en-US" sz="1000" b="1" i="1" dirty="0"/>
                <a:t>Membership &amp;</a:t>
              </a:r>
            </a:p>
            <a:p>
              <a:pPr algn="ctr"/>
              <a:r>
                <a:rPr lang="en-US" sz="1000" b="1" i="1" dirty="0"/>
                <a:t>Committees Chair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0286" y="3336835"/>
              <a:ext cx="1342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00" i="1" dirty="0"/>
                <a:t>A</a:t>
              </a:r>
              <a:r>
                <a:rPr lang="en-US" sz="1000" i="1" dirty="0" err="1"/>
                <a:t>aron</a:t>
              </a:r>
              <a:r>
                <a:rPr lang="en-US" sz="1000" i="1" dirty="0"/>
                <a:t> Weber</a:t>
              </a:r>
            </a:p>
            <a:p>
              <a:pPr algn="ctr"/>
              <a:r>
                <a:rPr lang="en-US" sz="1000" b="1" i="1" dirty="0"/>
                <a:t>Secretary &amp; Treasurer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6875" y="3336835"/>
              <a:ext cx="11416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/>
                <a:t>Matthew </a:t>
              </a:r>
              <a:r>
                <a:rPr lang="en-US" sz="1000" i="1" dirty="0" err="1"/>
                <a:t>Yaychuk</a:t>
              </a:r>
              <a:endParaRPr lang="en-US" sz="1000" i="1" dirty="0"/>
            </a:p>
            <a:p>
              <a:pPr algn="ctr"/>
              <a:r>
                <a:rPr lang="en-US" sz="1000" b="1" i="1" dirty="0"/>
                <a:t>Website &amp; </a:t>
              </a:r>
            </a:p>
            <a:p>
              <a:pPr algn="ctr"/>
              <a:r>
                <a:rPr lang="en-US" sz="1000" b="1" i="1" dirty="0"/>
                <a:t>Publications Chair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3C47D5-A623-46B7-BFDD-4B005684F057}"/>
                </a:ext>
              </a:extLst>
            </p:cNvPr>
            <p:cNvSpPr txBox="1"/>
            <p:nvPr/>
          </p:nvSpPr>
          <p:spPr>
            <a:xfrm>
              <a:off x="7689424" y="3336835"/>
              <a:ext cx="10230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/>
                <a:t>Christa Williams</a:t>
              </a:r>
            </a:p>
            <a:p>
              <a:pPr algn="ctr"/>
              <a:r>
                <a:rPr lang="en-US" sz="1000" b="1" i="1" dirty="0"/>
                <a:t>Past President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FB4EBCD-B7B8-4BAE-83F6-5981A37A7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93" y="1728726"/>
              <a:ext cx="1228744" cy="15901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4A5CAE-8BF5-4447-9A80-DC744D55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32" y="1765472"/>
              <a:ext cx="1143000" cy="15446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784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12AAE-71B8-4B97-9B4D-6242C1146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2022 Annual General Meeting has been rescheduled to </a:t>
            </a:r>
            <a:r>
              <a:rPr lang="en-CA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July 6, 2022 </a:t>
            </a:r>
          </a:p>
          <a:p>
            <a:r>
              <a:rPr lang="en-CA" sz="2000" dirty="0">
                <a:latin typeface="Times New Roman" panose="02020603050405020304" pitchFamily="18" charset="0"/>
              </a:rPr>
              <a:t>This event will be held at the Fairmont Palliser Hotel </a:t>
            </a:r>
          </a:p>
          <a:p>
            <a:r>
              <a:rPr lang="en-CA" sz="2000" dirty="0">
                <a:latin typeface="Times New Roman" panose="02020603050405020304" pitchFamily="18" charset="0"/>
              </a:rPr>
              <a:t>5:00 – 8:00pm. </a:t>
            </a:r>
          </a:p>
          <a:p>
            <a:r>
              <a:rPr lang="en-CA" sz="2000" dirty="0">
                <a:latin typeface="Times New Roman" panose="02020603050405020304" pitchFamily="18" charset="0"/>
              </a:rPr>
              <a:t>Scotch and Chocolate Tasting </a:t>
            </a:r>
            <a:r>
              <a:rPr lang="en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provided by Willow Park Wines and Spirits</a:t>
            </a:r>
            <a:endParaRPr lang="en-CA" sz="2000" dirty="0">
              <a:latin typeface="Times New Roman" panose="02020603050405020304" pitchFamily="18" charset="0"/>
            </a:endParaRPr>
          </a:p>
          <a:p>
            <a:r>
              <a:rPr lang="en-CA" sz="2000" dirty="0">
                <a:latin typeface="Times New Roman" panose="02020603050405020304" pitchFamily="18" charset="0"/>
              </a:rPr>
              <a:t>CWLS historical memorabilia available for viewing</a:t>
            </a:r>
            <a:endParaRPr lang="en-US" sz="2000" dirty="0">
              <a:latin typeface="Times New Roman" panose="02020603050405020304" pitchFamily="18" charset="0"/>
            </a:endParaRPr>
          </a:p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Tickets will be available online for $20 per person.</a:t>
            </a:r>
          </a:p>
          <a:p>
            <a:pPr marL="0" indent="0" algn="ctr">
              <a:buNone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Please register at </a:t>
            </a:r>
            <a:r>
              <a:rPr lang="en-CA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www.cwls.org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DB177-EA91-4619-A2FC-7D882B155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DB5DB-2E54-4C7A-AE95-CD578148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AGM – Change of date</a:t>
            </a:r>
          </a:p>
        </p:txBody>
      </p:sp>
    </p:spTree>
    <p:extLst>
      <p:ext uri="{BB962C8B-B14F-4D97-AF65-F5344CB8AC3E}">
        <p14:creationId xmlns:p14="http://schemas.microsoft.com/office/powerpoint/2010/main" val="41379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F4B5BB-36BB-45FE-81C2-14A6282D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CWLS/CSPG Joint </a:t>
            </a:r>
            <a:r>
              <a:rPr lang="en-CA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GeoConvention</a:t>
            </a: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Mixer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Wednesday, June 22, 2022</a:t>
            </a:r>
          </a:p>
          <a:p>
            <a:pPr marL="0" indent="0" algn="ctr">
              <a:buNone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12:00 to 1:00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223 8</a:t>
            </a:r>
            <a:r>
              <a:rPr lang="en-C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Ave SW, Calgary, AB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Second Floor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Tickets: $20/member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Tickets can be purchased through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www.cspg.org/cspgcwls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E27AB-C233-4351-980F-AA45F9645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B53306-806A-4A97-BE8A-06D3B853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CWLS/CSPG Joint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GeoConvention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Mixer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81AF8C-978E-48F0-8E2E-F24D8A60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2" y="906565"/>
            <a:ext cx="8563781" cy="3688058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Why join the CSPG?</a:t>
            </a:r>
          </a:p>
          <a:p>
            <a:pPr lvl="1"/>
            <a:r>
              <a:rPr lang="en-CA" dirty="0"/>
              <a:t>Why not stay the CWLS?</a:t>
            </a:r>
          </a:p>
          <a:p>
            <a:pPr lvl="1"/>
            <a:r>
              <a:rPr lang="en-CA" dirty="0"/>
              <a:t>Why not join the SPWLA?</a:t>
            </a:r>
          </a:p>
          <a:p>
            <a:pPr lvl="1"/>
            <a:r>
              <a:rPr lang="en-CA" dirty="0"/>
              <a:t>Membership Implications</a:t>
            </a:r>
          </a:p>
          <a:p>
            <a:pPr lvl="1"/>
            <a:r>
              <a:rPr lang="en-CA" dirty="0"/>
              <a:t>Financial Implications</a:t>
            </a:r>
          </a:p>
          <a:p>
            <a:pPr lvl="1"/>
            <a:r>
              <a:rPr lang="en-CA" dirty="0"/>
              <a:t>Where to get more information</a:t>
            </a:r>
          </a:p>
          <a:p>
            <a:pPr lvl="1"/>
            <a:r>
              <a:rPr lang="en-CA" dirty="0"/>
              <a:t>Special Ballot</a:t>
            </a:r>
          </a:p>
          <a:p>
            <a:pPr lvl="1"/>
            <a:r>
              <a:rPr lang="en-CA" dirty="0"/>
              <a:t>What does a yes vote mean?</a:t>
            </a:r>
          </a:p>
          <a:p>
            <a:pPr lvl="1"/>
            <a:r>
              <a:rPr lang="en-CA" dirty="0"/>
              <a:t>What does a no vote mean?</a:t>
            </a:r>
          </a:p>
          <a:p>
            <a:pPr lvl="1"/>
            <a:endParaRPr lang="en-CA" i="1" dirty="0"/>
          </a:p>
          <a:p>
            <a:pPr lvl="1"/>
            <a:r>
              <a:rPr lang="en-CA" i="1" dirty="0"/>
              <a:t>What are your thoughts?</a:t>
            </a:r>
          </a:p>
          <a:p>
            <a:pPr lvl="1"/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3DA67-8B8B-4161-81BB-5C06DA7A6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19458-0FDB-400A-8DFA-B59063D8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special meeting</a:t>
            </a:r>
          </a:p>
        </p:txBody>
      </p:sp>
    </p:spTree>
    <p:extLst>
      <p:ext uri="{BB962C8B-B14F-4D97-AF65-F5344CB8AC3E}">
        <p14:creationId xmlns:p14="http://schemas.microsoft.com/office/powerpoint/2010/main" val="114246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AB9A9-95FC-4B70-9773-94BC4630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5" y="1356615"/>
            <a:ext cx="8910989" cy="3645404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CWLS and the CSPG have been discussing ways to join the two societies to better serve the membership, exercise cost savings, increase enrollment and provide mentorship and educational opportunities. 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There has been overwhelming support from the CSPG Executive and a special motion approving the MOU between the organizations has passed. This sets the stage for a member vote by the CWLS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92576-EFDF-454A-ADC1-A759EA2C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C3D46-38BB-43CA-98E3-7FB3AA00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 – CWLS to join the CSPG</a:t>
            </a:r>
          </a:p>
        </p:txBody>
      </p:sp>
    </p:spTree>
    <p:extLst>
      <p:ext uri="{BB962C8B-B14F-4D97-AF65-F5344CB8AC3E}">
        <p14:creationId xmlns:p14="http://schemas.microsoft.com/office/powerpoint/2010/main" val="363015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AB9A9-95FC-4B70-9773-94BC4630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5" y="906566"/>
            <a:ext cx="8910989" cy="40954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What would joining the CSPG mean?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CWLS would cease to be a registered non-profit Alberta Society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CSPG would establish a Technical Division (CWLS) led by a Division Chair 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The division chair would be a CWLS member to begin with, but ultimately open to anyone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CWLS funds would be transferred to the CSPG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The CSPG would establish a Funds committee to determine the best use of CWLS Funds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This would be led by volunteers (hopefully all CWLS members) but subject to CSPG guidelines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CWLS would retain its name, logo, LinkedIn profile</a:t>
            </a:r>
          </a:p>
          <a:p>
            <a:pPr lvl="1"/>
            <a:r>
              <a:rPr lang="en-CA" dirty="0">
                <a:latin typeface="Calibri" panose="020F0502020204030204" pitchFamily="34" charset="0"/>
              </a:rPr>
              <a:t>CWLS membership categories would be transferred to the CSPG. Members would have to register individually unless already part of the CSPG</a:t>
            </a:r>
          </a:p>
          <a:p>
            <a:pPr lvl="1"/>
            <a:r>
              <a:rPr lang="en-CA" dirty="0">
                <a:latin typeface="Calibri" panose="020F0502020204030204" pitchFamily="34" charset="0"/>
              </a:rPr>
              <a:t>all the CWLS publications/Crain Recordings/</a:t>
            </a:r>
            <a:r>
              <a:rPr lang="en-CA" dirty="0" err="1">
                <a:latin typeface="Calibri" panose="020F0502020204030204" pitchFamily="34" charset="0"/>
              </a:rPr>
              <a:t>Rw</a:t>
            </a:r>
            <a:r>
              <a:rPr lang="en-CA" dirty="0">
                <a:latin typeface="Calibri" panose="020F0502020204030204" pitchFamily="34" charset="0"/>
              </a:rPr>
              <a:t> Catalog/Special Core/Atlas/Scholarships would be retained</a:t>
            </a:r>
          </a:p>
          <a:p>
            <a:pPr lvl="1"/>
            <a:endParaRPr lang="en-CA" dirty="0">
              <a:latin typeface="Calibri" panose="020F0502020204030204" pitchFamily="34" charset="0"/>
            </a:endParaRPr>
          </a:p>
          <a:p>
            <a:pPr marL="342900" lvl="1" indent="0" algn="ctr">
              <a:buNone/>
            </a:pPr>
            <a:r>
              <a:rPr lang="en-CA" u="sng" dirty="0">
                <a:latin typeface="Calibri" panose="020F0502020204030204" pitchFamily="34" charset="0"/>
              </a:rPr>
              <a:t>CWLS would function as any other Technical Division under the CSPG </a:t>
            </a:r>
          </a:p>
          <a:p>
            <a:pPr marL="342900" lvl="1" indent="0" algn="ctr">
              <a:buNone/>
            </a:pPr>
            <a:r>
              <a:rPr lang="en-CA" u="sng" dirty="0">
                <a:latin typeface="Calibri" panose="020F0502020204030204" pitchFamily="34" charset="0"/>
              </a:rPr>
              <a:t>and be subject to the Bylaws of the CSPG</a:t>
            </a:r>
            <a:endParaRPr lang="en-US" u="sng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92576-EFDF-454A-ADC1-A759EA2C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4D87E2-84BB-4B0E-AAAC-152B519ADB53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C3D46-38BB-43CA-98E3-7FB3AA00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 – CWLS to join the CSPG</a:t>
            </a:r>
          </a:p>
        </p:txBody>
      </p:sp>
    </p:spTree>
    <p:extLst>
      <p:ext uri="{BB962C8B-B14F-4D97-AF65-F5344CB8AC3E}">
        <p14:creationId xmlns:p14="http://schemas.microsoft.com/office/powerpoint/2010/main" val="36568617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43909</TotalTime>
  <Words>1684</Words>
  <Application>Microsoft Office PowerPoint</Application>
  <PresentationFormat>On-screen Show (16:9)</PresentationFormat>
  <Paragraphs>190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Georgia</vt:lpstr>
      <vt:lpstr>Times New Roman</vt:lpstr>
      <vt:lpstr>Trebuchet MS</vt:lpstr>
      <vt:lpstr>Wingdings</vt:lpstr>
      <vt:lpstr>1_Office Theme</vt:lpstr>
      <vt:lpstr> welcome to the CWLS June Special Meeting  </vt:lpstr>
      <vt:lpstr> welcome to the CWLS June Special Meeting  </vt:lpstr>
      <vt:lpstr>Housekeeping</vt:lpstr>
      <vt:lpstr>2021/2022 Executive</vt:lpstr>
      <vt:lpstr>AGM – Change of date</vt:lpstr>
      <vt:lpstr>CWLS/CSPG Joint GeoConvention Mixer</vt:lpstr>
      <vt:lpstr>Overview of special meeting</vt:lpstr>
      <vt:lpstr>Discussion – CWLS to join the CSPG</vt:lpstr>
      <vt:lpstr>Discussion – CWLS to join the CSPG</vt:lpstr>
      <vt:lpstr>CSPG Structure</vt:lpstr>
      <vt:lpstr>Why not continue as the CWLS?</vt:lpstr>
      <vt:lpstr>Why join the cspg?</vt:lpstr>
      <vt:lpstr>Why not join spwla?</vt:lpstr>
      <vt:lpstr>Why not join spwla?</vt:lpstr>
      <vt:lpstr>Membership implications</vt:lpstr>
      <vt:lpstr>Financial implications</vt:lpstr>
      <vt:lpstr>Financial implications</vt:lpstr>
      <vt:lpstr>Where can I get more information?</vt:lpstr>
      <vt:lpstr>Special vote June 15-23</vt:lpstr>
      <vt:lpstr>A Yes vote*</vt:lpstr>
      <vt:lpstr>A NO VOTE*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Duthie</dc:creator>
  <cp:lastModifiedBy>Lazorek, Michael</cp:lastModifiedBy>
  <cp:revision>919</cp:revision>
  <cp:lastPrinted>2017-06-07T18:38:27Z</cp:lastPrinted>
  <dcterms:created xsi:type="dcterms:W3CDTF">2011-07-05T19:18:46Z</dcterms:created>
  <dcterms:modified xsi:type="dcterms:W3CDTF">2022-06-14T17:57:56Z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2021-10-12T22:02:16Z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61b41fe1-ee54-4b33-b759-561e06023227</vt:lpwstr>
  </property>
  <property fmtid="{D5CDD505-2E9C-101B-9397-08002B2CF9AE}" pid="8" name="MSIP_Label_6e4db608-ddec-4a44-8ad7-7d5a79b7448e_ContentBits">
    <vt:lpwstr>0</vt:lpwstr>
  </property>
</Properties>
</file>